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84" r:id="rId6"/>
    <p:sldId id="260" r:id="rId7"/>
    <p:sldId id="261" r:id="rId8"/>
    <p:sldId id="286" r:id="rId9"/>
    <p:sldId id="287" r:id="rId10"/>
    <p:sldId id="262" r:id="rId11"/>
    <p:sldId id="293" r:id="rId12"/>
    <p:sldId id="294" r:id="rId13"/>
    <p:sldId id="295" r:id="rId14"/>
    <p:sldId id="263" r:id="rId15"/>
    <p:sldId id="264" r:id="rId16"/>
    <p:sldId id="267" r:id="rId17"/>
    <p:sldId id="268" r:id="rId18"/>
    <p:sldId id="288" r:id="rId19"/>
    <p:sldId id="269" r:id="rId20"/>
    <p:sldId id="289" r:id="rId21"/>
    <p:sldId id="270" r:id="rId22"/>
    <p:sldId id="290" r:id="rId23"/>
    <p:sldId id="291" r:id="rId24"/>
    <p:sldId id="271" r:id="rId25"/>
    <p:sldId id="292" r:id="rId26"/>
    <p:sldId id="272" r:id="rId27"/>
    <p:sldId id="273" r:id="rId28"/>
    <p:sldId id="275" r:id="rId29"/>
    <p:sldId id="278" r:id="rId30"/>
    <p:sldId id="280" r:id="rId31"/>
    <p:sldId id="281" r:id="rId32"/>
    <p:sldId id="282" r:id="rId33"/>
    <p:sldId id="283" r:id="rId34"/>
    <p:sldId id="285"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40AE7FA9-6A05-4DB0-82F3-2EB3C5C48E6E}">
          <p14:sldIdLst>
            <p14:sldId id="256"/>
          </p14:sldIdLst>
        </p14:section>
        <p14:section name="Introduction" id="{AE612000-30A1-4F1A-B037-AE4FD2EE57EB}">
          <p14:sldIdLst>
            <p14:sldId id="257"/>
            <p14:sldId id="258"/>
            <p14:sldId id="259"/>
            <p14:sldId id="284"/>
            <p14:sldId id="260"/>
            <p14:sldId id="261"/>
            <p14:sldId id="286"/>
            <p14:sldId id="287"/>
          </p14:sldIdLst>
        </p14:section>
        <p14:section name="My personal insights" id="{96814948-F31A-45AD-BC54-846469050194}">
          <p14:sldIdLst>
            <p14:sldId id="262"/>
            <p14:sldId id="293"/>
            <p14:sldId id="294"/>
            <p14:sldId id="295"/>
          </p14:sldIdLst>
        </p14:section>
        <p14:section name="Data types, methods, functions, loops" id="{A433DA3D-8E1B-4F6F-99E5-D6D4AB14A976}">
          <p14:sldIdLst>
            <p14:sldId id="263"/>
            <p14:sldId id="264"/>
            <p14:sldId id="267"/>
            <p14:sldId id="268"/>
            <p14:sldId id="288"/>
            <p14:sldId id="269"/>
            <p14:sldId id="289"/>
            <p14:sldId id="270"/>
            <p14:sldId id="290"/>
            <p14:sldId id="291"/>
            <p14:sldId id="271"/>
            <p14:sldId id="292"/>
            <p14:sldId id="272"/>
            <p14:sldId id="273"/>
          </p14:sldIdLst>
        </p14:section>
        <p14:section name="OOP in Python" id="{2B7B1854-44F5-4305-BB44-36AE4FAFD94A}">
          <p14:sldIdLst>
            <p14:sldId id="275"/>
            <p14:sldId id="278"/>
            <p14:sldId id="280"/>
            <p14:sldId id="281"/>
            <p14:sldId id="282"/>
            <p14:sldId id="283"/>
          </p14:sldIdLst>
        </p14:section>
        <p14:section name="La Finale" id="{2A8D6754-2639-4272-97C0-9DFF860EB09F}">
          <p14:sldIdLst>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ink/ink1.xml><?xml version="1.0" encoding="utf-8"?>
<inkml:ink xmlns:inkml="http://www.w3.org/2003/InkML">
  <inkml:definitions>
    <inkml:context xml:id="ctx0">
      <inkml:inkSource xml:id="inkSrc0">
        <inkml:traceFormat>
          <inkml:channel name="X" type="integer" min="-1680" max="1920" units="cm"/>
          <inkml:channel name="Y" type="integer" max="1137" units="cm"/>
          <inkml:channel name="T" type="integer" max="2.14748E9" units="dev"/>
        </inkml:traceFormat>
        <inkml:channelProperties>
          <inkml:channelProperty channel="X" name="resolution" value="67.66917" units="1/cm"/>
          <inkml:channelProperty channel="Y" name="resolution" value="37.40132" units="1/cm"/>
          <inkml:channelProperty channel="T" name="resolution" value="1" units="1/dev"/>
        </inkml:channelProperties>
      </inkml:inkSource>
      <inkml:timestamp xml:id="ts0" timeString="2024-04-06T15:30:23"/>
    </inkml:context>
    <inkml:brush xml:id="br0">
      <inkml:brushProperty name="width" value="0.05292" units="cm"/>
      <inkml:brushProperty name="height" value="0.05292" units="cm"/>
      <inkml:brushProperty name="color" value="#7030A0"/>
    </inkml:brush>
  </inkml:definitions>
  <inkml:trace contextRef="#ctx0" brushRef="#br0">18595 17066 0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ru-RU" smtClean="0"/>
              <a:t>Образец заголовка</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4/10/2024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4/10/2024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ru-RU" smtClean="0"/>
              <a:t>Образец текста</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ru-RU" smtClean="0"/>
              <a:t>Образец заголовка</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ru-RU" smtClean="0"/>
              <a:t>Образец текста</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nchor="ct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ru-RU" smtClean="0"/>
              <a:t>Образец заголовка</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4/10/2024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4/10/2024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ru-RU" smtClean="0"/>
              <a:t>Образец заголовка</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4/10/2024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4/10/2024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youtu.be/b4ismAip5Fg?si=1Eva-JF5A9HKYLei"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a:t>Introduction to Python Programming</a:t>
            </a:r>
            <a:endParaRPr lang="ru-RU" dirty="0"/>
          </a:p>
        </p:txBody>
      </p:sp>
      <p:sp>
        <p:nvSpPr>
          <p:cNvPr id="3" name="Подзаголовок 2"/>
          <p:cNvSpPr>
            <a:spLocks noGrp="1"/>
          </p:cNvSpPr>
          <p:nvPr>
            <p:ph type="subTitle" idx="1"/>
          </p:nvPr>
        </p:nvSpPr>
        <p:spPr/>
        <p:txBody>
          <a:bodyPr/>
          <a:lstStyle/>
          <a:p>
            <a:r>
              <a:rPr lang="en-US" dirty="0"/>
              <a:t>Python </a:t>
            </a:r>
            <a:r>
              <a:rPr lang="en-US" dirty="0" smtClean="0"/>
              <a:t>3.12 ~ 05.04.2024</a:t>
            </a:r>
            <a:endParaRPr lang="ru-RU"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88530"/>
            <a:ext cx="4655127" cy="34174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10681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smtClean="0"/>
              <a:t>Why do I use python and what for</a:t>
            </a:r>
            <a:endParaRPr lang="ru-RU" b="1" dirty="0"/>
          </a:p>
        </p:txBody>
      </p:sp>
      <p:sp>
        <p:nvSpPr>
          <p:cNvPr id="3" name="Объект 2"/>
          <p:cNvSpPr>
            <a:spLocks noGrp="1"/>
          </p:cNvSpPr>
          <p:nvPr>
            <p:ph idx="1"/>
          </p:nvPr>
        </p:nvSpPr>
        <p:spPr>
          <a:xfrm>
            <a:off x="685801" y="1247501"/>
            <a:ext cx="10131425" cy="3649133"/>
          </a:xfrm>
        </p:spPr>
        <p:txBody>
          <a:bodyPr/>
          <a:lstStyle/>
          <a:p>
            <a:r>
              <a:rPr lang="en-US" dirty="0" smtClean="0"/>
              <a:t>For web backend and parsing</a:t>
            </a:r>
          </a:p>
          <a:p>
            <a:r>
              <a:rPr lang="en-US" dirty="0" smtClean="0"/>
              <a:t>For programming telegram bots</a:t>
            </a:r>
          </a:p>
          <a:p>
            <a:r>
              <a:rPr lang="en-US" dirty="0" smtClean="0"/>
              <a:t>Simple commands</a:t>
            </a:r>
            <a:endParaRPr lang="ru-RU"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4615" y="4157949"/>
            <a:ext cx="2052151" cy="2147771"/>
          </a:xfrm>
          <a:prstGeom prst="rect">
            <a:avLst/>
          </a:prstGeom>
          <a:ln>
            <a:noFill/>
          </a:ln>
          <a:effectLst>
            <a:outerShdw blurRad="190500" algn="tl" rotWithShape="0">
              <a:srgbClr val="000000">
                <a:alpha val="70000"/>
              </a:srgbClr>
            </a:outerShdw>
          </a:effectLst>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504" y="1697016"/>
            <a:ext cx="2450722" cy="2450722"/>
          </a:xfrm>
          <a:prstGeom prst="rect">
            <a:avLst/>
          </a:prstGeom>
        </p:spPr>
      </p:pic>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4616" y="1977100"/>
            <a:ext cx="3375991" cy="1890555"/>
          </a:xfrm>
          <a:prstGeom prst="rect">
            <a:avLst/>
          </a:prstGeom>
          <a:ln>
            <a:noFill/>
          </a:ln>
          <a:effectLst>
            <a:outerShdw blurRad="190500" algn="tl" rotWithShape="0">
              <a:srgbClr val="000000">
                <a:alpha val="70000"/>
              </a:srgbClr>
            </a:outerShdw>
          </a:effectLst>
        </p:spPr>
      </p:pic>
      <p:pic>
        <p:nvPicPr>
          <p:cNvPr id="8" name="Рисунок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4829" y="4078267"/>
            <a:ext cx="2227453" cy="2227453"/>
          </a:xfrm>
          <a:prstGeom prst="rect">
            <a:avLst/>
          </a:prstGeom>
        </p:spPr>
      </p:pic>
    </p:spTree>
    <p:extLst>
      <p:ext uri="{BB962C8B-B14F-4D97-AF65-F5344CB8AC3E}">
        <p14:creationId xmlns:p14="http://schemas.microsoft.com/office/powerpoint/2010/main" val="31514476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web backend</a:t>
            </a:r>
            <a:endParaRPr lang="ru-RU" dirty="0"/>
          </a:p>
        </p:txBody>
      </p:sp>
      <p:sp>
        <p:nvSpPr>
          <p:cNvPr id="3" name="Объект 2"/>
          <p:cNvSpPr>
            <a:spLocks noGrp="1"/>
          </p:cNvSpPr>
          <p:nvPr>
            <p:ph idx="1"/>
          </p:nvPr>
        </p:nvSpPr>
        <p:spPr>
          <a:xfrm>
            <a:off x="685801" y="82154"/>
            <a:ext cx="10131425" cy="3649133"/>
          </a:xfrm>
        </p:spPr>
        <p:txBody>
          <a:bodyPr/>
          <a:lstStyle/>
          <a:p>
            <a:r>
              <a:rPr lang="en-US" dirty="0" smtClean="0"/>
              <a:t>FastAPI + SQLAlchemy 2.0</a:t>
            </a:r>
            <a:endParaRPr lang="ru-RU" dirty="0"/>
          </a:p>
        </p:txBody>
      </p:sp>
      <p:pic>
        <p:nvPicPr>
          <p:cNvPr id="4" name="Рисунок 3"/>
          <p:cNvPicPr>
            <a:picLocks noChangeAspect="1"/>
          </p:cNvPicPr>
          <p:nvPr/>
        </p:nvPicPr>
        <p:blipFill>
          <a:blip r:embed="rId2"/>
          <a:stretch>
            <a:fillRect/>
          </a:stretch>
        </p:blipFill>
        <p:spPr>
          <a:xfrm>
            <a:off x="401933" y="2286187"/>
            <a:ext cx="11345695" cy="3583349"/>
          </a:xfrm>
          <a:prstGeom prst="rect">
            <a:avLst/>
          </a:prstGeom>
          <a:ln>
            <a:noFill/>
          </a:ln>
          <a:effectLst>
            <a:outerShdw blurRad="190500" algn="tl" rotWithShape="0">
              <a:srgbClr val="000000">
                <a:alpha val="70000"/>
              </a:srgbClr>
            </a:outerShdw>
          </a:effectLst>
        </p:spPr>
      </p:pic>
      <mc:AlternateContent xmlns:mc="http://schemas.openxmlformats.org/markup-compatibility/2006" xmlns:p14="http://schemas.microsoft.com/office/powerpoint/2010/main">
        <mc:Choice Requires="p14">
          <p:contentPart p14:bwMode="auto" r:id="rId3">
            <p14:nvContentPartPr>
              <p14:cNvPr id="5" name="Рукописный ввод 4"/>
              <p14:cNvContentPartPr/>
              <p14:nvPr/>
            </p14:nvContentPartPr>
            <p14:xfrm>
              <a:off x="6694200" y="6143760"/>
              <a:ext cx="360" cy="360"/>
            </p14:xfrm>
          </p:contentPart>
        </mc:Choice>
        <mc:Fallback xmlns="">
          <p:pic>
            <p:nvPicPr>
              <p:cNvPr id="5" name="Рукописный ввод 4"/>
              <p:cNvPicPr/>
              <p:nvPr/>
            </p:nvPicPr>
            <p:blipFill>
              <a:blip r:embed="rId4"/>
              <a:stretch>
                <a:fillRect/>
              </a:stretch>
            </p:blipFill>
            <p:spPr>
              <a:xfrm>
                <a:off x="6684840" y="6134400"/>
                <a:ext cx="19080" cy="19080"/>
              </a:xfrm>
              <a:prstGeom prst="rect">
                <a:avLst/>
              </a:prstGeom>
            </p:spPr>
          </p:pic>
        </mc:Fallback>
      </mc:AlternateContent>
    </p:spTree>
    <p:extLst>
      <p:ext uri="{BB962C8B-B14F-4D97-AF65-F5344CB8AC3E}">
        <p14:creationId xmlns:p14="http://schemas.microsoft.com/office/powerpoint/2010/main" val="10384477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programming telegram bots</a:t>
            </a:r>
            <a:endParaRPr lang="ru-RU" dirty="0"/>
          </a:p>
        </p:txBody>
      </p:sp>
      <p:pic>
        <p:nvPicPr>
          <p:cNvPr id="5" name="Объект 4"/>
          <p:cNvPicPr>
            <a:picLocks noGrp="1" noChangeAspect="1"/>
          </p:cNvPicPr>
          <p:nvPr>
            <p:ph idx="1"/>
          </p:nvPr>
        </p:nvPicPr>
        <p:blipFill>
          <a:blip r:embed="rId2"/>
          <a:stretch>
            <a:fillRect/>
          </a:stretch>
        </p:blipFill>
        <p:spPr>
          <a:xfrm>
            <a:off x="344156" y="2155433"/>
            <a:ext cx="11596508" cy="36625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650296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Simple </a:t>
            </a:r>
            <a:r>
              <a:rPr lang="en-US" dirty="0" smtClean="0"/>
              <a:t>commands</a:t>
            </a:r>
            <a:r>
              <a:rPr lang="ru-RU" dirty="0" smtClean="0"/>
              <a:t> </a:t>
            </a:r>
            <a:r>
              <a:rPr lang="en-US" dirty="0" smtClean="0"/>
              <a:t>and parsing</a:t>
            </a:r>
            <a:endParaRPr lang="ru-RU" dirty="0"/>
          </a:p>
        </p:txBody>
      </p:sp>
      <p:pic>
        <p:nvPicPr>
          <p:cNvPr id="4" name="Объект 3"/>
          <p:cNvPicPr>
            <a:picLocks noGrp="1" noChangeAspect="1"/>
          </p:cNvPicPr>
          <p:nvPr>
            <p:ph idx="1"/>
          </p:nvPr>
        </p:nvPicPr>
        <p:blipFill>
          <a:blip r:embed="rId2"/>
          <a:stretch>
            <a:fillRect/>
          </a:stretch>
        </p:blipFill>
        <p:spPr>
          <a:xfrm>
            <a:off x="685800" y="2004345"/>
            <a:ext cx="10131425" cy="3199841"/>
          </a:xfrm>
          <a:prstGeom prst="rect">
            <a:avLst/>
          </a:prstGeom>
          <a:ln>
            <a:noFill/>
          </a:ln>
          <a:effectLst>
            <a:outerShdw blurRad="190500" algn="tl" rotWithShape="0">
              <a:srgbClr val="000000">
                <a:alpha val="70000"/>
              </a:srgbClr>
            </a:outerShdw>
          </a:effectLst>
        </p:spPr>
      </p:pic>
      <p:sp>
        <p:nvSpPr>
          <p:cNvPr id="5" name="TextBox 4"/>
          <p:cNvSpPr txBox="1"/>
          <p:nvPr/>
        </p:nvSpPr>
        <p:spPr>
          <a:xfrm>
            <a:off x="685800" y="5505128"/>
            <a:ext cx="9744388" cy="923330"/>
          </a:xfrm>
          <a:prstGeom prst="rect">
            <a:avLst/>
          </a:prstGeom>
          <a:noFill/>
        </p:spPr>
        <p:txBody>
          <a:bodyPr wrap="square" rtlCol="0">
            <a:spAutoFit/>
          </a:bodyPr>
          <a:lstStyle/>
          <a:p>
            <a:r>
              <a:rPr lang="en-US" dirty="0"/>
              <a:t>Also, the </a:t>
            </a:r>
            <a:r>
              <a:rPr lang="en-US" dirty="0" smtClean="0"/>
              <a:t>library </a:t>
            </a:r>
            <a:r>
              <a:rPr lang="en-US" dirty="0" smtClean="0">
                <a:solidFill>
                  <a:srgbClr val="FFC000"/>
                </a:solidFill>
              </a:rPr>
              <a:t>pip </a:t>
            </a:r>
            <a:r>
              <a:rPr lang="en-US" dirty="0">
                <a:solidFill>
                  <a:srgbClr val="FFC000"/>
                </a:solidFill>
              </a:rPr>
              <a:t>install </a:t>
            </a:r>
            <a:r>
              <a:rPr lang="en-US" dirty="0" smtClean="0">
                <a:solidFill>
                  <a:srgbClr val="FFC000"/>
                </a:solidFill>
              </a:rPr>
              <a:t>you-get</a:t>
            </a:r>
            <a:br>
              <a:rPr lang="en-US" dirty="0" smtClean="0">
                <a:solidFill>
                  <a:srgbClr val="FFC000"/>
                </a:solidFill>
              </a:rPr>
            </a:br>
            <a:r>
              <a:rPr lang="en-US" dirty="0" smtClean="0"/>
              <a:t>Command:</a:t>
            </a:r>
            <a:r>
              <a:rPr lang="en-US" dirty="0">
                <a:solidFill>
                  <a:srgbClr val="FFC000"/>
                </a:solidFill>
              </a:rPr>
              <a:t/>
            </a:r>
            <a:br>
              <a:rPr lang="en-US" dirty="0">
                <a:solidFill>
                  <a:srgbClr val="FFC000"/>
                </a:solidFill>
              </a:rPr>
            </a:br>
            <a:r>
              <a:rPr lang="en-US" dirty="0">
                <a:solidFill>
                  <a:srgbClr val="FFC000"/>
                </a:solidFill>
              </a:rPr>
              <a:t>you-get</a:t>
            </a:r>
            <a:r>
              <a:rPr lang="en-US" dirty="0"/>
              <a:t> </a:t>
            </a:r>
            <a:r>
              <a:rPr lang="en-US" dirty="0">
                <a:hlinkClick r:id="rId3"/>
              </a:rPr>
              <a:t>https://</a:t>
            </a:r>
            <a:r>
              <a:rPr lang="en-US" dirty="0" smtClean="0">
                <a:hlinkClick r:id="rId3"/>
              </a:rPr>
              <a:t>youtu.be/b4ismAip5Fg?si=1Eva-JF5A9HKYLei</a:t>
            </a:r>
            <a:r>
              <a:rPr lang="en-US" dirty="0" smtClean="0"/>
              <a:t> - allows you to download videos via links</a:t>
            </a:r>
            <a:endParaRPr lang="ru-RU" dirty="0"/>
          </a:p>
        </p:txBody>
      </p:sp>
    </p:spTree>
    <p:extLst>
      <p:ext uri="{BB962C8B-B14F-4D97-AF65-F5344CB8AC3E}">
        <p14:creationId xmlns:p14="http://schemas.microsoft.com/office/powerpoint/2010/main" val="12715689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b="1" dirty="0"/>
              <a:t>Introduction to Python data types, methods, functions, loops, and Object-Oriented Programming (OOP)</a:t>
            </a:r>
            <a:endParaRPr lang="ru-RU" b="1"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814" y="2192275"/>
            <a:ext cx="7673103" cy="42978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749632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Python Data Types</a:t>
            </a:r>
            <a:endParaRPr lang="ru-RU" dirty="0"/>
          </a:p>
        </p:txBody>
      </p:sp>
      <p:sp>
        <p:nvSpPr>
          <p:cNvPr id="5" name="Объект 4"/>
          <p:cNvSpPr>
            <a:spLocks noGrp="1"/>
          </p:cNvSpPr>
          <p:nvPr>
            <p:ph idx="1"/>
          </p:nvPr>
        </p:nvSpPr>
        <p:spPr>
          <a:xfrm>
            <a:off x="5832390" y="1845505"/>
            <a:ext cx="5256685" cy="4365825"/>
          </a:xfrm>
        </p:spPr>
        <p:txBody>
          <a:bodyPr>
            <a:normAutofit fontScale="85000" lnSpcReduction="20000"/>
          </a:bodyPr>
          <a:lstStyle/>
          <a:p>
            <a:pPr marL="0" indent="0">
              <a:buNone/>
            </a:pPr>
            <a:r>
              <a:rPr lang="en-US" b="1" dirty="0" smtClean="0"/>
              <a:t>Data </a:t>
            </a:r>
            <a:r>
              <a:rPr lang="en-US" b="1" dirty="0"/>
              <a:t>Types:</a:t>
            </a:r>
            <a:r>
              <a:rPr lang="en-US" dirty="0"/>
              <a:t> Python offers various built-in data types such as integers, floats, strings, lists, tuples, dictionaries, and sets, enabling developers to represent and manipulate different kinds of data </a:t>
            </a:r>
            <a:r>
              <a:rPr lang="en-US" dirty="0" smtClean="0"/>
              <a:t>effectively.</a:t>
            </a:r>
          </a:p>
          <a:p>
            <a:r>
              <a:rPr lang="en-US" dirty="0" smtClean="0">
                <a:solidFill>
                  <a:srgbClr val="FFC000"/>
                </a:solidFill>
              </a:rPr>
              <a:t>Integers </a:t>
            </a:r>
            <a:r>
              <a:rPr lang="en-US" dirty="0">
                <a:solidFill>
                  <a:srgbClr val="FFC000"/>
                </a:solidFill>
              </a:rPr>
              <a:t>(int): Whole numbers without any decimal point</a:t>
            </a:r>
            <a:r>
              <a:rPr lang="en-US" dirty="0" smtClean="0">
                <a:solidFill>
                  <a:srgbClr val="FFC000"/>
                </a:solidFill>
              </a:rPr>
              <a:t>.</a:t>
            </a:r>
            <a:endParaRPr lang="en-US" dirty="0">
              <a:solidFill>
                <a:srgbClr val="FFC000"/>
              </a:solidFill>
            </a:endParaRPr>
          </a:p>
          <a:p>
            <a:r>
              <a:rPr lang="en-US" dirty="0" smtClean="0">
                <a:solidFill>
                  <a:srgbClr val="FFC000"/>
                </a:solidFill>
              </a:rPr>
              <a:t>Floats </a:t>
            </a:r>
            <a:r>
              <a:rPr lang="en-US" dirty="0">
                <a:solidFill>
                  <a:srgbClr val="FFC000"/>
                </a:solidFill>
              </a:rPr>
              <a:t>(float): Numbers with a decimal point or numbers written in scientific notation</a:t>
            </a:r>
            <a:r>
              <a:rPr lang="en-US" dirty="0" smtClean="0">
                <a:solidFill>
                  <a:srgbClr val="FFC000"/>
                </a:solidFill>
              </a:rPr>
              <a:t>.</a:t>
            </a:r>
            <a:endParaRPr lang="en-US" dirty="0">
              <a:solidFill>
                <a:srgbClr val="FFC000"/>
              </a:solidFill>
            </a:endParaRPr>
          </a:p>
          <a:p>
            <a:r>
              <a:rPr lang="en-US" dirty="0">
                <a:solidFill>
                  <a:srgbClr val="FFC000"/>
                </a:solidFill>
              </a:rPr>
              <a:t>Strings (str): Sequences of characters enclosed within single, double, or triple quotes</a:t>
            </a:r>
            <a:r>
              <a:rPr lang="en-US" dirty="0" smtClean="0">
                <a:solidFill>
                  <a:srgbClr val="FFC000"/>
                </a:solidFill>
              </a:rPr>
              <a:t>.</a:t>
            </a:r>
            <a:endParaRPr lang="en-US" dirty="0">
              <a:solidFill>
                <a:srgbClr val="FFC000"/>
              </a:solidFill>
            </a:endParaRPr>
          </a:p>
          <a:p>
            <a:r>
              <a:rPr lang="en-US" dirty="0">
                <a:solidFill>
                  <a:srgbClr val="FFC000"/>
                </a:solidFill>
              </a:rPr>
              <a:t>Tuples (tuple): Immutable ordered collections of items, similar to lists but cannot be modified after creation.</a:t>
            </a:r>
          </a:p>
          <a:p>
            <a:r>
              <a:rPr lang="en-US" dirty="0" smtClean="0">
                <a:solidFill>
                  <a:srgbClr val="92D050"/>
                </a:solidFill>
              </a:rPr>
              <a:t>Lists </a:t>
            </a:r>
            <a:r>
              <a:rPr lang="en-US" dirty="0">
                <a:solidFill>
                  <a:srgbClr val="92D050"/>
                </a:solidFill>
              </a:rPr>
              <a:t>(list): Ordered collections of items, mutable and dynamic in size</a:t>
            </a:r>
            <a:r>
              <a:rPr lang="en-US" dirty="0" smtClean="0">
                <a:solidFill>
                  <a:srgbClr val="92D050"/>
                </a:solidFill>
              </a:rPr>
              <a:t>.</a:t>
            </a:r>
            <a:endParaRPr lang="en-US" dirty="0">
              <a:solidFill>
                <a:srgbClr val="92D050"/>
              </a:solidFill>
            </a:endParaRPr>
          </a:p>
          <a:p>
            <a:r>
              <a:rPr lang="en-US" dirty="0" smtClean="0">
                <a:solidFill>
                  <a:srgbClr val="92D050"/>
                </a:solidFill>
              </a:rPr>
              <a:t>Dictionaries </a:t>
            </a:r>
            <a:r>
              <a:rPr lang="en-US" dirty="0">
                <a:solidFill>
                  <a:srgbClr val="92D050"/>
                </a:solidFill>
              </a:rPr>
              <a:t>(dict): Unordered collections of key-value pairs, where each key maps to a corresponding value</a:t>
            </a:r>
            <a:r>
              <a:rPr lang="en-US" dirty="0" smtClean="0">
                <a:solidFill>
                  <a:srgbClr val="92D050"/>
                </a:solidFill>
              </a:rPr>
              <a:t>.</a:t>
            </a:r>
            <a:endParaRPr lang="en-US" dirty="0">
              <a:solidFill>
                <a:srgbClr val="92D050"/>
              </a:solidFill>
            </a:endParaRPr>
          </a:p>
          <a:p>
            <a:r>
              <a:rPr lang="en-US" dirty="0">
                <a:solidFill>
                  <a:srgbClr val="92D050"/>
                </a:solidFill>
              </a:rPr>
              <a:t>Sets (set): Unordered collections of unique elements, useful for mathematical operations such as union, intersection, and difference</a:t>
            </a:r>
            <a:r>
              <a:rPr lang="en-US" dirty="0" smtClean="0">
                <a:solidFill>
                  <a:srgbClr val="92D050"/>
                </a:solidFill>
              </a:rPr>
              <a:t>.</a:t>
            </a:r>
          </a:p>
        </p:txBody>
      </p:sp>
      <p:pic>
        <p:nvPicPr>
          <p:cNvPr id="11" name="Рисунок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82" y="1918780"/>
            <a:ext cx="4755784" cy="4383166"/>
          </a:xfrm>
          <a:prstGeom prst="rect">
            <a:avLst/>
          </a:prstGeom>
          <a:ln>
            <a:noFill/>
          </a:ln>
          <a:effectLst>
            <a:outerShdw blurRad="190500" algn="tl" rotWithShape="0">
              <a:srgbClr val="000000">
                <a:alpha val="70000"/>
              </a:srgbClr>
            </a:outerShdw>
          </a:effectLst>
        </p:spPr>
      </p:pic>
      <p:sp>
        <p:nvSpPr>
          <p:cNvPr id="12" name="TextBox 11"/>
          <p:cNvSpPr txBox="1"/>
          <p:nvPr/>
        </p:nvSpPr>
        <p:spPr>
          <a:xfrm>
            <a:off x="5832390" y="6211330"/>
            <a:ext cx="3450151" cy="369332"/>
          </a:xfrm>
          <a:prstGeom prst="rect">
            <a:avLst/>
          </a:prstGeom>
          <a:noFill/>
        </p:spPr>
        <p:txBody>
          <a:bodyPr wrap="square" rtlCol="0">
            <a:spAutoFit/>
          </a:bodyPr>
          <a:lstStyle/>
          <a:p>
            <a:r>
              <a:rPr lang="en-US" dirty="0" smtClean="0"/>
              <a:t>*</a:t>
            </a:r>
            <a:r>
              <a:rPr lang="en-US" dirty="0" smtClean="0">
                <a:solidFill>
                  <a:srgbClr val="92D050"/>
                </a:solidFill>
              </a:rPr>
              <a:t>Can</a:t>
            </a:r>
            <a:r>
              <a:rPr lang="en-US" dirty="0" smtClean="0"/>
              <a:t>/</a:t>
            </a:r>
            <a:r>
              <a:rPr lang="en-US" dirty="0" smtClean="0">
                <a:solidFill>
                  <a:srgbClr val="FFC000"/>
                </a:solidFill>
              </a:rPr>
              <a:t>cannot</a:t>
            </a:r>
            <a:r>
              <a:rPr lang="en-US" dirty="0" smtClean="0"/>
              <a:t> be changed</a:t>
            </a:r>
            <a:endParaRPr lang="ru-RU" dirty="0"/>
          </a:p>
        </p:txBody>
      </p:sp>
    </p:spTree>
    <p:extLst>
      <p:ext uri="{BB962C8B-B14F-4D97-AF65-F5344CB8AC3E}">
        <p14:creationId xmlns:p14="http://schemas.microsoft.com/office/powerpoint/2010/main" val="14785115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Methods and Functions</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526" y="2065867"/>
            <a:ext cx="7245007" cy="4434873"/>
          </a:xfrm>
          <a:prstGeom prst="rect">
            <a:avLst/>
          </a:prstGeom>
          <a:ln>
            <a:noFill/>
          </a:ln>
          <a:effectLst>
            <a:outerShdw blurRad="190500" algn="tl" rotWithShape="0">
              <a:srgbClr val="000000">
                <a:alpha val="70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607" y="3239965"/>
            <a:ext cx="3352381" cy="3352381"/>
          </a:xfrm>
          <a:prstGeom prst="rect">
            <a:avLst/>
          </a:prstGeom>
        </p:spPr>
      </p:pic>
    </p:spTree>
    <p:extLst>
      <p:ext uri="{BB962C8B-B14F-4D97-AF65-F5344CB8AC3E}">
        <p14:creationId xmlns:p14="http://schemas.microsoft.com/office/powerpoint/2010/main" val="50781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Difference between methods and functions</a:t>
            </a:r>
            <a:endParaRPr lang="ru-RU" b="1" dirty="0"/>
          </a:p>
        </p:txBody>
      </p:sp>
      <p:sp>
        <p:nvSpPr>
          <p:cNvPr id="3" name="Объект 2"/>
          <p:cNvSpPr>
            <a:spLocks noGrp="1"/>
          </p:cNvSpPr>
          <p:nvPr>
            <p:ph idx="1"/>
          </p:nvPr>
        </p:nvSpPr>
        <p:spPr>
          <a:xfrm>
            <a:off x="4935794" y="2037622"/>
            <a:ext cx="4809716" cy="4337391"/>
          </a:xfrm>
        </p:spPr>
        <p:txBody>
          <a:bodyPr>
            <a:normAutofit/>
          </a:bodyPr>
          <a:lstStyle/>
          <a:p>
            <a:pPr marL="0" indent="0">
              <a:buNone/>
            </a:pPr>
            <a:r>
              <a:rPr lang="en-US" dirty="0" smtClean="0"/>
              <a:t>Functions</a:t>
            </a:r>
            <a:r>
              <a:rPr lang="en-US" dirty="0"/>
              <a:t>:</a:t>
            </a:r>
          </a:p>
          <a:p>
            <a:endParaRPr lang="en-US" dirty="0"/>
          </a:p>
          <a:p>
            <a:r>
              <a:rPr lang="en-US" dirty="0"/>
              <a:t>Functions are standalone blocks of code that can be called independently, regardless of any object.</a:t>
            </a:r>
          </a:p>
          <a:p>
            <a:r>
              <a:rPr lang="en-US" dirty="0"/>
              <a:t>They are defined using the def keyword followed by a function name and optional parameters.</a:t>
            </a:r>
          </a:p>
          <a:p>
            <a:r>
              <a:rPr lang="en-US" dirty="0"/>
              <a:t>Functions can accept input arguments and return output values.</a:t>
            </a:r>
          </a:p>
          <a:p>
            <a:r>
              <a:rPr lang="en-US" dirty="0"/>
              <a:t>They promote code reusability and modular programming, enabling developers to organize code into smaller, manageable units</a:t>
            </a:r>
            <a:r>
              <a:rPr lang="en-US" dirty="0" smtClean="0"/>
              <a:t>.</a:t>
            </a:r>
            <a:endParaRPr lang="en-US"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0638" y="2037622"/>
            <a:ext cx="2739857" cy="43373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309712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Difference between methods and functions</a:t>
            </a:r>
            <a:endParaRPr lang="ru-RU" dirty="0"/>
          </a:p>
        </p:txBody>
      </p:sp>
      <p:sp>
        <p:nvSpPr>
          <p:cNvPr id="3" name="Объект 2"/>
          <p:cNvSpPr>
            <a:spLocks noGrp="1"/>
          </p:cNvSpPr>
          <p:nvPr>
            <p:ph idx="1"/>
          </p:nvPr>
        </p:nvSpPr>
        <p:spPr>
          <a:xfrm>
            <a:off x="6725532" y="1914331"/>
            <a:ext cx="4647085" cy="4291684"/>
          </a:xfrm>
        </p:spPr>
        <p:txBody>
          <a:bodyPr>
            <a:normAutofit fontScale="92500" lnSpcReduction="10000"/>
          </a:bodyPr>
          <a:lstStyle/>
          <a:p>
            <a:pPr marL="0" indent="0">
              <a:buNone/>
            </a:pPr>
            <a:r>
              <a:rPr lang="en-US" dirty="0" smtClean="0"/>
              <a:t>Methods</a:t>
            </a:r>
            <a:r>
              <a:rPr lang="en-US" dirty="0"/>
              <a:t>:</a:t>
            </a:r>
          </a:p>
          <a:p>
            <a:endParaRPr lang="en-US" dirty="0"/>
          </a:p>
          <a:p>
            <a:r>
              <a:rPr lang="en-US" dirty="0"/>
              <a:t>Methods are functions that are associated with objects or classes and operate on the data contained within those objects.</a:t>
            </a:r>
          </a:p>
          <a:p>
            <a:r>
              <a:rPr lang="en-US" dirty="0"/>
              <a:t>They are defined within a class definition and are accessed via object instances or the class itself.</a:t>
            </a:r>
          </a:p>
          <a:p>
            <a:r>
              <a:rPr lang="en-US" dirty="0"/>
              <a:t>Methods implicitly receive the object instance (self) as the first parameter, allowing them to access and manipulate object attributes.</a:t>
            </a:r>
          </a:p>
          <a:p>
            <a:r>
              <a:rPr lang="en-US" dirty="0"/>
              <a:t>Methods can modify the state of the object they belong to and may or may not return a value.</a:t>
            </a:r>
            <a:endParaRPr lang="ru-RU"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805" y="2065867"/>
            <a:ext cx="6086671" cy="39477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632651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Explanation of built-in methods and functions in Python</a:t>
            </a:r>
            <a:endParaRPr lang="ru-RU" b="1" dirty="0"/>
          </a:p>
        </p:txBody>
      </p:sp>
      <p:sp>
        <p:nvSpPr>
          <p:cNvPr id="3" name="Объект 2"/>
          <p:cNvSpPr>
            <a:spLocks noGrp="1"/>
          </p:cNvSpPr>
          <p:nvPr>
            <p:ph idx="1"/>
          </p:nvPr>
        </p:nvSpPr>
        <p:spPr>
          <a:xfrm>
            <a:off x="5890054" y="2142067"/>
            <a:ext cx="4927172" cy="4456441"/>
          </a:xfrm>
        </p:spPr>
        <p:txBody>
          <a:bodyPr>
            <a:normAutofit/>
          </a:bodyPr>
          <a:lstStyle/>
          <a:p>
            <a:pPr marL="0" indent="0">
              <a:buNone/>
            </a:pPr>
            <a:r>
              <a:rPr lang="en-US" dirty="0"/>
              <a:t>Python comes with a rich set of built-in methods and functions that provide powerful tools for performing common tasks and operations.</a:t>
            </a:r>
          </a:p>
          <a:p>
            <a:r>
              <a:rPr lang="en-US" dirty="0"/>
              <a:t>Built-in methods are specific to certain data types or objects and are called directly on those objects to manipulate or retrieve data.</a:t>
            </a:r>
          </a:p>
          <a:p>
            <a:r>
              <a:rPr lang="en-US" dirty="0"/>
              <a:t>Built-in functions, on the other hand, are globally available and can be used to perform a wide range of operations on different types of data.</a:t>
            </a:r>
          </a:p>
          <a:p>
            <a:r>
              <a:rPr lang="en-US" dirty="0"/>
              <a:t>Understanding and leveraging these built-in methods and functions can significantly enhance productivity and streamline development workflows in Python.</a:t>
            </a:r>
          </a:p>
          <a:p>
            <a:endParaRPr lang="ru-RU"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025" y="2065867"/>
            <a:ext cx="4028147" cy="43623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726230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Introduction</a:t>
            </a:r>
            <a:endParaRPr lang="ru-RU" b="1" dirty="0"/>
          </a:p>
        </p:txBody>
      </p:sp>
      <p:sp>
        <p:nvSpPr>
          <p:cNvPr id="3" name="Объект 2"/>
          <p:cNvSpPr>
            <a:spLocks noGrp="1"/>
          </p:cNvSpPr>
          <p:nvPr>
            <p:ph idx="1"/>
          </p:nvPr>
        </p:nvSpPr>
        <p:spPr>
          <a:xfrm>
            <a:off x="685801" y="1601520"/>
            <a:ext cx="6489356" cy="4423490"/>
          </a:xfrm>
        </p:spPr>
        <p:txBody>
          <a:bodyPr>
            <a:normAutofit/>
          </a:bodyPr>
          <a:lstStyle/>
          <a:p>
            <a:r>
              <a:rPr lang="en-US" sz="2400" dirty="0"/>
              <a:t>Python, often dubbed as the "Swiss Army Knife" of programming languages, has emerged as a powerhouse in the world of technology.</a:t>
            </a:r>
          </a:p>
          <a:p>
            <a:r>
              <a:rPr lang="en-US" sz="2400" dirty="0" smtClean="0"/>
              <a:t>Let’s delve </a:t>
            </a:r>
            <a:r>
              <a:rPr lang="en-US" sz="2400" dirty="0"/>
              <a:t>into the world of Python programming, exploring its fundamental concepts, powerful features, and real-world applications</a:t>
            </a:r>
            <a:r>
              <a:rPr lang="en-US" sz="2400" dirty="0" smtClean="0"/>
              <a:t>.</a:t>
            </a:r>
            <a:endParaRPr lang="en-US" sz="2400"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7888" y="2439990"/>
            <a:ext cx="4127328" cy="27465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314333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b="1" dirty="0"/>
              <a:t>Explanation of built-in methods and functions in Python</a:t>
            </a:r>
            <a:endParaRPr lang="ru-RU" dirty="0"/>
          </a:p>
        </p:txBody>
      </p:sp>
      <p:sp>
        <p:nvSpPr>
          <p:cNvPr id="5" name="Объект 4"/>
          <p:cNvSpPr>
            <a:spLocks noGrp="1"/>
          </p:cNvSpPr>
          <p:nvPr>
            <p:ph sz="half" idx="1"/>
          </p:nvPr>
        </p:nvSpPr>
        <p:spPr/>
        <p:txBody>
          <a:bodyPr/>
          <a:lstStyle/>
          <a:p>
            <a:pPr marL="0" indent="0">
              <a:buNone/>
            </a:pPr>
            <a:r>
              <a:rPr lang="en-US" dirty="0"/>
              <a:t>Example Built-in Methods:</a:t>
            </a:r>
          </a:p>
          <a:p>
            <a:endParaRPr lang="en-US" dirty="0"/>
          </a:p>
          <a:p>
            <a:r>
              <a:rPr lang="en-US" dirty="0"/>
              <a:t>append(): Adds an element to the end of a list.</a:t>
            </a:r>
          </a:p>
          <a:p>
            <a:r>
              <a:rPr lang="en-US" dirty="0"/>
              <a:t>upper(): Converts a string to uppercase.</a:t>
            </a:r>
          </a:p>
          <a:p>
            <a:r>
              <a:rPr lang="en-US" dirty="0"/>
              <a:t>sort(): Sorts the elements of a list in ascending order.</a:t>
            </a:r>
          </a:p>
          <a:p>
            <a:r>
              <a:rPr lang="en-US" dirty="0"/>
              <a:t>keys(): Returns a view of all keys in a dictionary</a:t>
            </a:r>
            <a:r>
              <a:rPr lang="en-US" dirty="0" smtClean="0"/>
              <a:t>.</a:t>
            </a:r>
          </a:p>
          <a:p>
            <a:endParaRPr lang="en-US" dirty="0"/>
          </a:p>
          <a:p>
            <a:endParaRPr lang="en-US" dirty="0" smtClean="0"/>
          </a:p>
        </p:txBody>
      </p:sp>
      <p:sp>
        <p:nvSpPr>
          <p:cNvPr id="6" name="Объект 5"/>
          <p:cNvSpPr>
            <a:spLocks noGrp="1"/>
          </p:cNvSpPr>
          <p:nvPr>
            <p:ph sz="half" idx="2"/>
          </p:nvPr>
        </p:nvSpPr>
        <p:spPr>
          <a:xfrm>
            <a:off x="5821894" y="2142068"/>
            <a:ext cx="4995332" cy="3649133"/>
          </a:xfrm>
        </p:spPr>
        <p:txBody>
          <a:bodyPr/>
          <a:lstStyle/>
          <a:p>
            <a:pPr marL="0" indent="0">
              <a:buNone/>
            </a:pPr>
            <a:r>
              <a:rPr lang="en-US" dirty="0"/>
              <a:t>Example Built-in Functions:</a:t>
            </a:r>
          </a:p>
          <a:p>
            <a:endParaRPr lang="en-US" dirty="0"/>
          </a:p>
          <a:p>
            <a:r>
              <a:rPr lang="en-US" dirty="0"/>
              <a:t>len(): Returns the length of a sequence (e.g., string, list, tuple).</a:t>
            </a:r>
          </a:p>
          <a:p>
            <a:r>
              <a:rPr lang="en-US" dirty="0"/>
              <a:t>range(): Generates a sequence of numbers within a specified range.</a:t>
            </a:r>
          </a:p>
          <a:p>
            <a:r>
              <a:rPr lang="en-US" dirty="0"/>
              <a:t>sum(): Calculates the sum of all elements in a sequence.</a:t>
            </a:r>
          </a:p>
          <a:p>
            <a:r>
              <a:rPr lang="en-US" dirty="0"/>
              <a:t>max(): Returns the maximum value from a sequence.</a:t>
            </a:r>
            <a:endParaRPr lang="ru-RU" dirty="0"/>
          </a:p>
        </p:txBody>
      </p:sp>
    </p:spTree>
    <p:extLst>
      <p:ext uri="{BB962C8B-B14F-4D97-AF65-F5344CB8AC3E}">
        <p14:creationId xmlns:p14="http://schemas.microsoft.com/office/powerpoint/2010/main" val="32167603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How to define and use custom functions</a:t>
            </a:r>
            <a:endParaRPr lang="ru-RU" b="1" dirty="0"/>
          </a:p>
        </p:txBody>
      </p:sp>
      <p:sp>
        <p:nvSpPr>
          <p:cNvPr id="3" name="Объект 2"/>
          <p:cNvSpPr>
            <a:spLocks noGrp="1"/>
          </p:cNvSpPr>
          <p:nvPr>
            <p:ph idx="1"/>
          </p:nvPr>
        </p:nvSpPr>
        <p:spPr>
          <a:xfrm>
            <a:off x="685802" y="1911408"/>
            <a:ext cx="5823154" cy="4494707"/>
          </a:xfrm>
        </p:spPr>
        <p:txBody>
          <a:bodyPr/>
          <a:lstStyle/>
          <a:p>
            <a:r>
              <a:rPr lang="en-US" dirty="0" smtClean="0"/>
              <a:t>Custom </a:t>
            </a:r>
            <a:r>
              <a:rPr lang="en-US" dirty="0"/>
              <a:t>functions in Python allow developers to encapsulate reusable blocks of code and give them descriptive names, enhancing code readability and maintainability.</a:t>
            </a:r>
          </a:p>
          <a:p>
            <a:r>
              <a:rPr lang="en-US" dirty="0"/>
              <a:t>Defining a custom function involves specifying the function name, parameters (if any), and the block of code to be executed when the function is called.</a:t>
            </a:r>
          </a:p>
          <a:p>
            <a:r>
              <a:rPr lang="en-US" dirty="0"/>
              <a:t>Once defined, custom functions can be invoked multiple times with different arguments, promoting code reusability and modularity</a:t>
            </a:r>
            <a:r>
              <a:rPr lang="en-US" dirty="0" smtClean="0"/>
              <a:t>.</a:t>
            </a:r>
            <a:endParaRPr lang="en-US"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5984" y="2309643"/>
            <a:ext cx="3941242" cy="36982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491280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Let's explore the steps to define and use custom functions in Python:</a:t>
            </a:r>
            <a:endParaRPr lang="ru-RU" b="1" dirty="0"/>
          </a:p>
        </p:txBody>
      </p:sp>
      <p:sp>
        <p:nvSpPr>
          <p:cNvPr id="4" name="Объект 3"/>
          <p:cNvSpPr>
            <a:spLocks noGrp="1"/>
          </p:cNvSpPr>
          <p:nvPr>
            <p:ph sz="half" idx="1"/>
          </p:nvPr>
        </p:nvSpPr>
        <p:spPr>
          <a:xfrm>
            <a:off x="685802" y="2142067"/>
            <a:ext cx="3985052" cy="4332874"/>
          </a:xfrm>
        </p:spPr>
        <p:txBody>
          <a:bodyPr>
            <a:normAutofit/>
          </a:bodyPr>
          <a:lstStyle/>
          <a:p>
            <a:pPr marL="0" indent="0">
              <a:buNone/>
            </a:pPr>
            <a:r>
              <a:rPr lang="en-US" dirty="0" smtClean="0"/>
              <a:t>Function </a:t>
            </a:r>
            <a:r>
              <a:rPr lang="en-US" dirty="0"/>
              <a:t>Definition:</a:t>
            </a:r>
          </a:p>
          <a:p>
            <a:endParaRPr lang="en-US" dirty="0"/>
          </a:p>
          <a:p>
            <a:r>
              <a:rPr lang="en-US" dirty="0"/>
              <a:t>Use the </a:t>
            </a:r>
            <a:r>
              <a:rPr lang="en-US" b="1" dirty="0">
                <a:solidFill>
                  <a:srgbClr val="FFC000"/>
                </a:solidFill>
              </a:rPr>
              <a:t>def</a:t>
            </a:r>
            <a:r>
              <a:rPr lang="en-US" dirty="0"/>
              <a:t> keyword followed by the function name to </a:t>
            </a:r>
            <a:r>
              <a:rPr lang="en-US" b="1" i="1" u="sng" dirty="0"/>
              <a:t>define</a:t>
            </a:r>
            <a:r>
              <a:rPr lang="en-US" dirty="0"/>
              <a:t> a custom function.</a:t>
            </a:r>
          </a:p>
          <a:p>
            <a:r>
              <a:rPr lang="en-US" dirty="0"/>
              <a:t>Specify any parameters within parentheses, if required.</a:t>
            </a:r>
          </a:p>
          <a:p>
            <a:r>
              <a:rPr lang="en-US" dirty="0"/>
              <a:t>Write the block of code to be executed within the function body</a:t>
            </a:r>
            <a:r>
              <a:rPr lang="en-US" dirty="0" smtClean="0"/>
              <a:t>.</a:t>
            </a:r>
          </a:p>
          <a:p>
            <a:endParaRPr lang="en-US" dirty="0"/>
          </a:p>
          <a:p>
            <a:endParaRPr lang="en-US" dirty="0"/>
          </a:p>
        </p:txBody>
      </p:sp>
      <p:sp>
        <p:nvSpPr>
          <p:cNvPr id="5" name="Объект 4"/>
          <p:cNvSpPr>
            <a:spLocks noGrp="1"/>
          </p:cNvSpPr>
          <p:nvPr>
            <p:ph sz="half" idx="2"/>
          </p:nvPr>
        </p:nvSpPr>
        <p:spPr>
          <a:xfrm>
            <a:off x="7735330" y="2065867"/>
            <a:ext cx="3081896" cy="4409074"/>
          </a:xfrm>
        </p:spPr>
        <p:txBody>
          <a:bodyPr>
            <a:normAutofit/>
          </a:bodyPr>
          <a:lstStyle/>
          <a:p>
            <a:pPr marL="0" indent="0">
              <a:buNone/>
            </a:pPr>
            <a:r>
              <a:rPr lang="en-US" dirty="0" smtClean="0"/>
              <a:t>Function </a:t>
            </a:r>
            <a:r>
              <a:rPr lang="en-US" dirty="0"/>
              <a:t>Invocation:</a:t>
            </a:r>
          </a:p>
          <a:p>
            <a:endParaRPr lang="en-US" dirty="0"/>
          </a:p>
          <a:p>
            <a:r>
              <a:rPr lang="en-US" dirty="0"/>
              <a:t>Call the custom function by its name followed by parentheses.</a:t>
            </a:r>
          </a:p>
          <a:p>
            <a:r>
              <a:rPr lang="en-US" dirty="0"/>
              <a:t>Pass any required arguments within the parentheses, if specified.</a:t>
            </a:r>
          </a:p>
          <a:p>
            <a:r>
              <a:rPr lang="en-US" dirty="0"/>
              <a:t>The function executes the defined code block and may return a value, if specified using the return keyword.</a:t>
            </a:r>
            <a:endParaRPr lang="ru-RU" dirty="0"/>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1800" y="3046170"/>
            <a:ext cx="2562583" cy="19814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73567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b="1" dirty="0"/>
              <a:t>Explanation:</a:t>
            </a:r>
          </a:p>
        </p:txBody>
      </p:sp>
      <p:pic>
        <p:nvPicPr>
          <p:cNvPr id="6" name="Объект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44745" y="2277783"/>
            <a:ext cx="4371152" cy="3513417"/>
          </a:xfrm>
          <a:prstGeom prst="rect">
            <a:avLst/>
          </a:prstGeom>
          <a:ln>
            <a:noFill/>
          </a:ln>
          <a:effectLst>
            <a:outerShdw blurRad="190500" algn="tl" rotWithShape="0">
              <a:srgbClr val="000000">
                <a:alpha val="70000"/>
              </a:srgbClr>
            </a:outerShdw>
          </a:effectLst>
        </p:spPr>
      </p:pic>
      <p:sp>
        <p:nvSpPr>
          <p:cNvPr id="4" name="Объект 3"/>
          <p:cNvSpPr>
            <a:spLocks noGrp="1"/>
          </p:cNvSpPr>
          <p:nvPr>
            <p:ph sz="half" idx="2"/>
          </p:nvPr>
        </p:nvSpPr>
        <p:spPr/>
        <p:txBody>
          <a:bodyPr/>
          <a:lstStyle/>
          <a:p>
            <a:r>
              <a:rPr lang="en-US" dirty="0" smtClean="0"/>
              <a:t>In </a:t>
            </a:r>
            <a:r>
              <a:rPr lang="en-US" dirty="0"/>
              <a:t>this example, a custom function named </a:t>
            </a:r>
            <a:r>
              <a:rPr lang="en-US" dirty="0">
                <a:solidFill>
                  <a:srgbClr val="FFC000"/>
                </a:solidFill>
              </a:rPr>
              <a:t>greet</a:t>
            </a:r>
            <a:r>
              <a:rPr lang="en-US" dirty="0"/>
              <a:t> is defined to accept a name parameter and return a greeting message.</a:t>
            </a:r>
          </a:p>
          <a:p>
            <a:r>
              <a:rPr lang="en-US" dirty="0"/>
              <a:t>The function is then invoked with the argument "John", and the returned message is printed to the console.</a:t>
            </a:r>
          </a:p>
          <a:p>
            <a:r>
              <a:rPr lang="en-US" dirty="0"/>
              <a:t>Custom functions empower developers to encapsulate logic, promote code reuse, and enhance the maintainability of Python codebases.</a:t>
            </a:r>
            <a:endParaRPr lang="ru-RU" dirty="0"/>
          </a:p>
        </p:txBody>
      </p:sp>
      <p:cxnSp>
        <p:nvCxnSpPr>
          <p:cNvPr id="9" name="Соединительная линия уступом 8"/>
          <p:cNvCxnSpPr/>
          <p:nvPr/>
        </p:nvCxnSpPr>
        <p:spPr>
          <a:xfrm rot="10800000" flipV="1">
            <a:off x="3991898" y="2782529"/>
            <a:ext cx="2045109" cy="3637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Соединительная линия уступом 10"/>
          <p:cNvCxnSpPr/>
          <p:nvPr/>
        </p:nvCxnSpPr>
        <p:spPr>
          <a:xfrm rot="10800000" flipV="1">
            <a:off x="4807975" y="3716594"/>
            <a:ext cx="1229033" cy="11503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44209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Examples demonstrating methods and functions</a:t>
            </a:r>
            <a:endParaRPr lang="ru-RU" b="1" dirty="0"/>
          </a:p>
        </p:txBody>
      </p:sp>
      <p:sp>
        <p:nvSpPr>
          <p:cNvPr id="4" name="Текст 3"/>
          <p:cNvSpPr>
            <a:spLocks noGrp="1"/>
          </p:cNvSpPr>
          <p:nvPr>
            <p:ph type="body" idx="1"/>
          </p:nvPr>
        </p:nvSpPr>
        <p:spPr>
          <a:xfrm>
            <a:off x="685801" y="2218267"/>
            <a:ext cx="10131425" cy="576262"/>
          </a:xfrm>
        </p:spPr>
        <p:txBody>
          <a:bodyPr/>
          <a:lstStyle/>
          <a:p>
            <a:r>
              <a:rPr lang="en-US" sz="1600" dirty="0"/>
              <a:t>Methods and functions play a vital role in Python programming, enabling developers to perform specific tasks efficiently and effectively. Let's explore some examples showcasing the usage of methods and functions in different scenarios:</a:t>
            </a:r>
            <a:endParaRPr lang="ru-RU" sz="1600" dirty="0"/>
          </a:p>
        </p:txBody>
      </p:sp>
      <p:sp>
        <p:nvSpPr>
          <p:cNvPr id="3" name="Объект 2"/>
          <p:cNvSpPr>
            <a:spLocks noGrp="1"/>
          </p:cNvSpPr>
          <p:nvPr>
            <p:ph sz="half" idx="2"/>
          </p:nvPr>
        </p:nvSpPr>
        <p:spPr/>
        <p:txBody>
          <a:bodyPr/>
          <a:lstStyle/>
          <a:p>
            <a:r>
              <a:rPr lang="en-US" b="1" dirty="0"/>
              <a:t>String Methods:</a:t>
            </a:r>
            <a:endParaRPr lang="en-US" dirty="0"/>
          </a:p>
          <a:p>
            <a:r>
              <a:rPr lang="en-US" dirty="0"/>
              <a:t>String methods are built-in functions specifically designed to manipulate strings. These methods can perform operations such as converting case, splitting, joining, and searching within strings.</a:t>
            </a:r>
          </a:p>
          <a:p>
            <a:endParaRPr lang="ru-RU" dirty="0"/>
          </a:p>
        </p:txBody>
      </p:sp>
      <p:sp>
        <p:nvSpPr>
          <p:cNvPr id="6" name="Объект 5"/>
          <p:cNvSpPr>
            <a:spLocks noGrp="1"/>
          </p:cNvSpPr>
          <p:nvPr>
            <p:ph sz="quarter" idx="4"/>
          </p:nvPr>
        </p:nvSpPr>
        <p:spPr/>
        <p:txBody>
          <a:bodyPr/>
          <a:lstStyle/>
          <a:p>
            <a:r>
              <a:rPr lang="en-US" b="1" dirty="0"/>
              <a:t>List Methods:</a:t>
            </a:r>
            <a:endParaRPr lang="en-US" dirty="0"/>
          </a:p>
          <a:p>
            <a:r>
              <a:rPr lang="en-US" dirty="0"/>
              <a:t>List methods provide various functionalities for working with lists, such as adding or removing elements, sorting, and searching.</a:t>
            </a:r>
          </a:p>
          <a:p>
            <a:endParaRPr lang="ru-RU" dirty="0"/>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998" y="4782706"/>
            <a:ext cx="4836528" cy="1342790"/>
          </a:xfrm>
          <a:prstGeom prst="rect">
            <a:avLst/>
          </a:prstGeom>
          <a:ln>
            <a:noFill/>
          </a:ln>
          <a:effectLst>
            <a:outerShdw blurRad="190500" algn="tl" rotWithShape="0">
              <a:srgbClr val="000000">
                <a:alpha val="70000"/>
              </a:srgbClr>
            </a:outerShdw>
          </a:effectLst>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125" y="4782706"/>
            <a:ext cx="4016050" cy="13427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133311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p:txBody>
          <a:bodyPr/>
          <a:lstStyle/>
          <a:p>
            <a:r>
              <a:rPr lang="en-US" b="1" dirty="0"/>
              <a:t>Custom Functions</a:t>
            </a:r>
            <a:r>
              <a:rPr lang="en-US" b="1" dirty="0" smtClean="0"/>
              <a:t>:</a:t>
            </a:r>
            <a:endParaRPr lang="ru-RU" dirty="0"/>
          </a:p>
        </p:txBody>
      </p:sp>
      <p:sp>
        <p:nvSpPr>
          <p:cNvPr id="8" name="Объект 7"/>
          <p:cNvSpPr>
            <a:spLocks noGrp="1"/>
          </p:cNvSpPr>
          <p:nvPr>
            <p:ph idx="1"/>
          </p:nvPr>
        </p:nvSpPr>
        <p:spPr>
          <a:xfrm>
            <a:off x="5860025" y="1044203"/>
            <a:ext cx="4770387" cy="3196849"/>
          </a:xfrm>
        </p:spPr>
        <p:txBody>
          <a:bodyPr/>
          <a:lstStyle/>
          <a:p>
            <a:r>
              <a:rPr lang="en-US" dirty="0" smtClean="0"/>
              <a:t>Custom </a:t>
            </a:r>
            <a:r>
              <a:rPr lang="en-US" dirty="0"/>
              <a:t>functions are user-defined blocks of code that encapsulate specific logic and can be called multiple times with different inputs.</a:t>
            </a:r>
          </a:p>
          <a:p>
            <a:endParaRPr lang="ru-RU" dirty="0"/>
          </a:p>
        </p:txBody>
      </p:sp>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5138" y="3219388"/>
            <a:ext cx="4920162" cy="2878980"/>
          </a:xfrm>
          <a:prstGeom prst="rect">
            <a:avLst/>
          </a:prstGeom>
          <a:ln>
            <a:noFill/>
          </a:ln>
          <a:effectLst>
            <a:outerShdw blurRad="190500" algn="tl" rotWithShape="0">
              <a:srgbClr val="000000">
                <a:alpha val="70000"/>
              </a:srgbClr>
            </a:outerShdw>
          </a:effectLst>
        </p:spPr>
      </p:pic>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1" y="2065867"/>
            <a:ext cx="4585059" cy="40325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80940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5026" y="317392"/>
            <a:ext cx="10131425" cy="1456267"/>
          </a:xfrm>
        </p:spPr>
        <p:txBody>
          <a:bodyPr/>
          <a:lstStyle/>
          <a:p>
            <a:r>
              <a:rPr lang="en-US" b="1" dirty="0"/>
              <a:t>Loops and Control Structures</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026" y="4654378"/>
            <a:ext cx="2168657" cy="1827577"/>
          </a:xfrm>
          <a:prstGeom prst="rect">
            <a:avLst/>
          </a:prstGeom>
          <a:ln>
            <a:noFill/>
          </a:ln>
          <a:effectLst>
            <a:outerShdw blurRad="190500" algn="tl" rotWithShape="0">
              <a:srgbClr val="000000">
                <a:alpha val="70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26" y="1773660"/>
            <a:ext cx="2168657" cy="2746552"/>
          </a:xfrm>
          <a:prstGeom prst="rect">
            <a:avLst/>
          </a:prstGeom>
          <a:ln>
            <a:noFill/>
          </a:ln>
          <a:effectLst>
            <a:outerShdw blurRad="190500" algn="tl" rotWithShape="0">
              <a:srgbClr val="000000">
                <a:alpha val="70000"/>
              </a:srgbClr>
            </a:outerShdw>
          </a:effectLst>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5727" y="1773659"/>
            <a:ext cx="8944183" cy="47082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482653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79852" y="595875"/>
            <a:ext cx="10608278" cy="1456267"/>
          </a:xfrm>
        </p:spPr>
        <p:txBody>
          <a:bodyPr/>
          <a:lstStyle/>
          <a:p>
            <a:r>
              <a:rPr lang="en-US" b="1" dirty="0"/>
              <a:t>Introduction to loops (for, while) and conditional statements (if, elif, else)</a:t>
            </a:r>
            <a:endParaRPr lang="ru-RU" b="1" dirty="0"/>
          </a:p>
        </p:txBody>
      </p:sp>
      <p:sp>
        <p:nvSpPr>
          <p:cNvPr id="4" name="Текст 3"/>
          <p:cNvSpPr>
            <a:spLocks noGrp="1"/>
          </p:cNvSpPr>
          <p:nvPr>
            <p:ph type="body" idx="1"/>
          </p:nvPr>
        </p:nvSpPr>
        <p:spPr>
          <a:xfrm>
            <a:off x="479853" y="1769304"/>
            <a:ext cx="11308493" cy="1123779"/>
          </a:xfrm>
        </p:spPr>
        <p:txBody>
          <a:bodyPr/>
          <a:lstStyle/>
          <a:p>
            <a:r>
              <a:rPr lang="en-US" sz="1800" dirty="0"/>
              <a:t>Loops and conditional statements are essential control structures in Python that allow developers to execute code repeatedly or conditionally based on certain criteria</a:t>
            </a:r>
            <a:r>
              <a:rPr lang="en-US" sz="1800" dirty="0" smtClean="0"/>
              <a:t>.</a:t>
            </a:r>
            <a:endParaRPr lang="en-US" sz="1800" dirty="0"/>
          </a:p>
        </p:txBody>
      </p:sp>
      <p:sp>
        <p:nvSpPr>
          <p:cNvPr id="3" name="Объект 2"/>
          <p:cNvSpPr>
            <a:spLocks noGrp="1"/>
          </p:cNvSpPr>
          <p:nvPr>
            <p:ph sz="half" idx="2"/>
          </p:nvPr>
        </p:nvSpPr>
        <p:spPr>
          <a:xfrm>
            <a:off x="479854" y="2893084"/>
            <a:ext cx="4223950" cy="3557142"/>
          </a:xfrm>
        </p:spPr>
        <p:txBody>
          <a:bodyPr>
            <a:normAutofit/>
          </a:bodyPr>
          <a:lstStyle/>
          <a:p>
            <a:pPr marL="0" indent="0">
              <a:buNone/>
            </a:pPr>
            <a:r>
              <a:rPr lang="en-US" dirty="0"/>
              <a:t>Loops:</a:t>
            </a:r>
          </a:p>
          <a:p>
            <a:endParaRPr lang="en-US" dirty="0"/>
          </a:p>
          <a:p>
            <a:r>
              <a:rPr lang="en-US" dirty="0"/>
              <a:t>Loops are used to iterate over a sequence of elements or execute a block of code repeatedly until a specified condition is met.</a:t>
            </a:r>
          </a:p>
          <a:p>
            <a:r>
              <a:rPr lang="en-US" dirty="0"/>
              <a:t>Python supports two main types of loops: for loops and while loops, each with its own syntax and use cases.</a:t>
            </a:r>
            <a:endParaRPr lang="ru-RU" dirty="0"/>
          </a:p>
        </p:txBody>
      </p:sp>
      <p:sp>
        <p:nvSpPr>
          <p:cNvPr id="6" name="Объект 5"/>
          <p:cNvSpPr>
            <a:spLocks noGrp="1"/>
          </p:cNvSpPr>
          <p:nvPr>
            <p:ph sz="quarter" idx="4"/>
          </p:nvPr>
        </p:nvSpPr>
        <p:spPr>
          <a:xfrm>
            <a:off x="7620000" y="2893084"/>
            <a:ext cx="4168346" cy="3557142"/>
          </a:xfrm>
        </p:spPr>
        <p:txBody>
          <a:bodyPr>
            <a:normAutofit fontScale="92500" lnSpcReduction="10000"/>
          </a:bodyPr>
          <a:lstStyle/>
          <a:p>
            <a:pPr marL="0" indent="0">
              <a:buNone/>
            </a:pPr>
            <a:r>
              <a:rPr lang="en-US" dirty="0"/>
              <a:t>Conditional Statements:</a:t>
            </a:r>
          </a:p>
          <a:p>
            <a:endParaRPr lang="en-US" dirty="0"/>
          </a:p>
          <a:p>
            <a:r>
              <a:rPr lang="en-US" dirty="0"/>
              <a:t>Conditional statements allow developers to execute different blocks of code based on specific conditions.</a:t>
            </a:r>
          </a:p>
          <a:p>
            <a:r>
              <a:rPr lang="en-US" dirty="0"/>
              <a:t>The primary conditional statements in Python are if, elif (short for "else if"), and else.</a:t>
            </a:r>
          </a:p>
          <a:p>
            <a:r>
              <a:rPr lang="en-US" dirty="0"/>
              <a:t>These statements help control the flow of the program by evaluating conditions and executing the appropriate code block accordingly.</a:t>
            </a:r>
            <a:endParaRPr lang="ru-RU" dirty="0"/>
          </a:p>
        </p:txBody>
      </p:sp>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3805" y="3118700"/>
            <a:ext cx="2610203" cy="3105909"/>
          </a:xfrm>
          <a:prstGeom prst="rect">
            <a:avLst/>
          </a:prstGeom>
          <a:ln>
            <a:noFill/>
          </a:ln>
          <a:effectLst>
            <a:outerShdw blurRad="190500" algn="tl" rotWithShape="0">
              <a:srgbClr val="000000">
                <a:alpha val="70000"/>
              </a:srgbClr>
            </a:outerShdw>
          </a:effectLst>
        </p:spPr>
      </p:pic>
      <p:cxnSp>
        <p:nvCxnSpPr>
          <p:cNvPr id="10" name="Соединительная линия уступом 9"/>
          <p:cNvCxnSpPr/>
          <p:nvPr/>
        </p:nvCxnSpPr>
        <p:spPr>
          <a:xfrm flipV="1">
            <a:off x="3972232" y="3352800"/>
            <a:ext cx="1111045" cy="5506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Соединительная линия уступом 11"/>
          <p:cNvCxnSpPr/>
          <p:nvPr/>
        </p:nvCxnSpPr>
        <p:spPr>
          <a:xfrm rot="10800000" flipV="1">
            <a:off x="7039897" y="4837471"/>
            <a:ext cx="766916" cy="31463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5252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Object-Oriented Programming (OOP)</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912" y="1859921"/>
            <a:ext cx="8072628" cy="45408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758860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Explanation of how OOP is implemented in Python</a:t>
            </a:r>
            <a:endParaRPr lang="ru-RU" b="1" dirty="0"/>
          </a:p>
        </p:txBody>
      </p:sp>
      <p:sp>
        <p:nvSpPr>
          <p:cNvPr id="3" name="Объект 2"/>
          <p:cNvSpPr>
            <a:spLocks noGrp="1"/>
          </p:cNvSpPr>
          <p:nvPr>
            <p:ph idx="1"/>
          </p:nvPr>
        </p:nvSpPr>
        <p:spPr>
          <a:xfrm>
            <a:off x="685801" y="2142067"/>
            <a:ext cx="4083907" cy="3649133"/>
          </a:xfrm>
        </p:spPr>
        <p:txBody>
          <a:bodyPr/>
          <a:lstStyle/>
          <a:p>
            <a:r>
              <a:rPr lang="en-US" dirty="0"/>
              <a:t>Object-oriented programming (OOP) is implemented in Python through classes and objects, allowing for the creation of reusable and modular code structures. </a:t>
            </a:r>
            <a:endParaRPr lang="en-US" dirty="0" smtClean="0"/>
          </a:p>
          <a:p>
            <a:r>
              <a:rPr lang="en-US" dirty="0" smtClean="0"/>
              <a:t>Python </a:t>
            </a:r>
            <a:r>
              <a:rPr lang="en-US" dirty="0"/>
              <a:t>supports key OOP principles such as encapsulation, inheritance, and polymorphism, enabling developers to build scalable and maintainable applications efficiently.</a:t>
            </a:r>
            <a:endParaRPr lang="ru-RU" dirty="0"/>
          </a:p>
        </p:txBody>
      </p:sp>
      <p:pic>
        <p:nvPicPr>
          <p:cNvPr id="4" name="Рисунок 3"/>
          <p:cNvPicPr>
            <a:picLocks noChangeAspect="1"/>
          </p:cNvPicPr>
          <p:nvPr/>
        </p:nvPicPr>
        <p:blipFill rotWithShape="1">
          <a:blip r:embed="rId2">
            <a:extLst>
              <a:ext uri="{28A0092B-C50C-407E-A947-70E740481C1C}">
                <a14:useLocalDpi xmlns:a14="http://schemas.microsoft.com/office/drawing/2010/main" val="0"/>
              </a:ext>
            </a:extLst>
          </a:blip>
          <a:srcRect l="378" t="32245" r="1232" b="14128"/>
          <a:stretch/>
        </p:blipFill>
        <p:spPr>
          <a:xfrm>
            <a:off x="5297290" y="4990201"/>
            <a:ext cx="6268634" cy="1733804"/>
          </a:xfrm>
          <a:prstGeom prst="rect">
            <a:avLst/>
          </a:prstGeom>
          <a:ln>
            <a:noFill/>
          </a:ln>
          <a:effectLst>
            <a:outerShdw blurRad="190500" algn="tl" rotWithShape="0">
              <a:srgbClr val="000000">
                <a:alpha val="70000"/>
              </a:srgbClr>
            </a:outerShdw>
          </a:effectLst>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290" y="2315316"/>
            <a:ext cx="2022043" cy="2588511"/>
          </a:xfrm>
          <a:prstGeom prst="rect">
            <a:avLst/>
          </a:prstGeom>
          <a:ln>
            <a:noFill/>
          </a:ln>
          <a:effectLst>
            <a:outerShdw blurRad="190500" algn="tl" rotWithShape="0">
              <a:srgbClr val="000000">
                <a:alpha val="70000"/>
              </a:srgbClr>
            </a:outerShdw>
          </a:effectLst>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8905" y="2315316"/>
            <a:ext cx="4167019" cy="258851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397354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Brief overview of Python</a:t>
            </a:r>
            <a:endParaRPr lang="ru-RU" b="1" dirty="0"/>
          </a:p>
        </p:txBody>
      </p:sp>
      <p:sp>
        <p:nvSpPr>
          <p:cNvPr id="3" name="Объект 2"/>
          <p:cNvSpPr>
            <a:spLocks noGrp="1"/>
          </p:cNvSpPr>
          <p:nvPr>
            <p:ph idx="1"/>
          </p:nvPr>
        </p:nvSpPr>
        <p:spPr>
          <a:xfrm>
            <a:off x="685801" y="1293446"/>
            <a:ext cx="6011561" cy="4588247"/>
          </a:xfrm>
        </p:spPr>
        <p:txBody>
          <a:bodyPr>
            <a:normAutofit/>
          </a:bodyPr>
          <a:lstStyle/>
          <a:p>
            <a:r>
              <a:rPr lang="en-US" sz="2000" dirty="0"/>
              <a:t>Python is renowned for its versatility, being used across various domains such as web development, data analysis, artificial intelligence, scientific computing, and more.</a:t>
            </a:r>
          </a:p>
          <a:p>
            <a:r>
              <a:rPr lang="en-US" sz="2000" dirty="0" smtClean="0"/>
              <a:t>It boasts a clean and readable syntax, making it an ideal choice for beginners and seasoned developers alike.</a:t>
            </a:r>
          </a:p>
          <a:p>
            <a:r>
              <a:rPr lang="en-US" sz="2000" dirty="0" smtClean="0"/>
              <a:t>One </a:t>
            </a:r>
            <a:r>
              <a:rPr lang="en-US" sz="2000" dirty="0"/>
              <a:t>of Python's strengths lies in its extensive standard library, offering a wide range of modules and packages for diverse functionalities</a:t>
            </a:r>
            <a:r>
              <a:rPr lang="en-US" sz="2000" dirty="0" smtClean="0"/>
              <a:t>.</a:t>
            </a:r>
            <a:endParaRPr lang="en-US" sz="2000"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1042" y="4407143"/>
            <a:ext cx="4289246" cy="2234923"/>
          </a:xfrm>
          <a:prstGeom prst="rect">
            <a:avLst/>
          </a:prstGeom>
          <a:ln>
            <a:noFill/>
          </a:ln>
          <a:effectLst>
            <a:outerShdw blurRad="190500" algn="tl" rotWithShape="0">
              <a:srgbClr val="000000">
                <a:alpha val="70000"/>
              </a:srgbClr>
            </a:outerShdw>
          </a:effectLst>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7164" y="496832"/>
            <a:ext cx="4273124" cy="37975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636723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5076" y="207666"/>
            <a:ext cx="10131425" cy="1456267"/>
          </a:xfrm>
        </p:spPr>
        <p:txBody>
          <a:bodyPr/>
          <a:lstStyle/>
          <a:p>
            <a:r>
              <a:rPr lang="en-US" b="1" dirty="0"/>
              <a:t>Encapsulation</a:t>
            </a:r>
            <a:endParaRPr lang="ru-RU" dirty="0"/>
          </a:p>
        </p:txBody>
      </p:sp>
      <p:sp>
        <p:nvSpPr>
          <p:cNvPr id="3" name="Объект 2"/>
          <p:cNvSpPr>
            <a:spLocks noGrp="1"/>
          </p:cNvSpPr>
          <p:nvPr>
            <p:ph idx="1"/>
          </p:nvPr>
        </p:nvSpPr>
        <p:spPr>
          <a:xfrm>
            <a:off x="535076" y="1272046"/>
            <a:ext cx="3996730" cy="5369913"/>
          </a:xfrm>
        </p:spPr>
        <p:txBody>
          <a:bodyPr>
            <a:normAutofit fontScale="92500" lnSpcReduction="10000"/>
          </a:bodyPr>
          <a:lstStyle/>
          <a:p>
            <a:endParaRPr lang="en-US" dirty="0"/>
          </a:p>
          <a:p>
            <a:pPr lvl="1"/>
            <a:r>
              <a:rPr lang="en-US" dirty="0"/>
              <a:t>Encapsulation is a fundamental principle in object-oriented programming that involves bundling data (</a:t>
            </a:r>
            <a:r>
              <a:rPr lang="en-US" dirty="0">
                <a:solidFill>
                  <a:srgbClr val="FFC000"/>
                </a:solidFill>
              </a:rPr>
              <a:t>attributes</a:t>
            </a:r>
            <a:r>
              <a:rPr lang="en-US" dirty="0"/>
              <a:t>) and methods (</a:t>
            </a:r>
            <a:r>
              <a:rPr lang="en-US" dirty="0">
                <a:solidFill>
                  <a:srgbClr val="00B0F0"/>
                </a:solidFill>
              </a:rPr>
              <a:t>functions</a:t>
            </a:r>
            <a:r>
              <a:rPr lang="en-US" dirty="0"/>
              <a:t>) that operate on the data into a single unit (</a:t>
            </a:r>
            <a:r>
              <a:rPr lang="en-US" dirty="0">
                <a:solidFill>
                  <a:schemeClr val="accent5">
                    <a:lumMod val="60000"/>
                    <a:lumOff val="40000"/>
                  </a:schemeClr>
                </a:solidFill>
              </a:rPr>
              <a:t>class</a:t>
            </a:r>
            <a:r>
              <a:rPr lang="en-US" dirty="0"/>
              <a:t>), while restricting access to the inner workings of the class from outside.</a:t>
            </a:r>
          </a:p>
          <a:p>
            <a:pPr lvl="1"/>
            <a:r>
              <a:rPr lang="en-US" dirty="0"/>
              <a:t>In Python, classes and objects serve as the primary mechanisms for implementing encapsulation, providing a way to organize code and control access to data and methods.</a:t>
            </a:r>
          </a:p>
          <a:p>
            <a:r>
              <a:rPr lang="en-US" b="1" dirty="0">
                <a:solidFill>
                  <a:schemeClr val="accent5">
                    <a:lumMod val="60000"/>
                    <a:lumOff val="40000"/>
                  </a:schemeClr>
                </a:solidFill>
              </a:rPr>
              <a:t>Classes</a:t>
            </a:r>
            <a:r>
              <a:rPr lang="en-US" b="1" dirty="0"/>
              <a:t> and </a:t>
            </a:r>
            <a:r>
              <a:rPr lang="en-US" b="1" dirty="0">
                <a:solidFill>
                  <a:srgbClr val="FFC000"/>
                </a:solidFill>
              </a:rPr>
              <a:t>Objects</a:t>
            </a:r>
            <a:r>
              <a:rPr lang="en-US" b="1" dirty="0"/>
              <a:t>:</a:t>
            </a:r>
            <a:endParaRPr lang="en-US" dirty="0"/>
          </a:p>
          <a:p>
            <a:pPr lvl="1"/>
            <a:r>
              <a:rPr lang="en-US" dirty="0"/>
              <a:t>Classes are blueprints or templates for creating objects, defining the structure and behavior of the objects.</a:t>
            </a:r>
          </a:p>
          <a:p>
            <a:pPr lvl="1"/>
            <a:r>
              <a:rPr lang="en-US" dirty="0"/>
              <a:t>Objects are instances of classes, representing specific entities or instances in the program's domain.</a:t>
            </a:r>
          </a:p>
          <a:p>
            <a:endParaRPr lang="ru-RU" dirty="0"/>
          </a:p>
        </p:txBody>
      </p:sp>
      <p:sp>
        <p:nvSpPr>
          <p:cNvPr id="5" name="Объект 2"/>
          <p:cNvSpPr txBox="1">
            <a:spLocks/>
          </p:cNvSpPr>
          <p:nvPr/>
        </p:nvSpPr>
        <p:spPr>
          <a:xfrm>
            <a:off x="9256342" y="428367"/>
            <a:ext cx="2694633" cy="592268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US" dirty="0" smtClean="0"/>
          </a:p>
          <a:p>
            <a:pPr marL="457200" lvl="1" indent="0">
              <a:buNone/>
            </a:pPr>
            <a:r>
              <a:rPr lang="en-US" dirty="0"/>
              <a:t>Encapsulation Explanation:</a:t>
            </a:r>
          </a:p>
          <a:p>
            <a:pPr lvl="1"/>
            <a:r>
              <a:rPr lang="en-US" dirty="0"/>
              <a:t>In the example, we define a </a:t>
            </a:r>
            <a:r>
              <a:rPr lang="en-US" dirty="0">
                <a:solidFill>
                  <a:srgbClr val="FFC000"/>
                </a:solidFill>
              </a:rPr>
              <a:t>Car</a:t>
            </a:r>
            <a:r>
              <a:rPr lang="en-US" dirty="0"/>
              <a:t> </a:t>
            </a:r>
            <a:r>
              <a:rPr lang="en-US" dirty="0">
                <a:solidFill>
                  <a:schemeClr val="accent5">
                    <a:lumMod val="60000"/>
                    <a:lumOff val="40000"/>
                  </a:schemeClr>
                </a:solidFill>
              </a:rPr>
              <a:t>class</a:t>
            </a:r>
            <a:r>
              <a:rPr lang="en-US" dirty="0"/>
              <a:t> with public (</a:t>
            </a:r>
            <a:r>
              <a:rPr lang="en-US" dirty="0">
                <a:solidFill>
                  <a:srgbClr val="FFC000"/>
                </a:solidFill>
              </a:rPr>
              <a:t>brand</a:t>
            </a:r>
            <a:r>
              <a:rPr lang="en-US" dirty="0"/>
              <a:t>) and private (</a:t>
            </a:r>
            <a:r>
              <a:rPr lang="en-US" dirty="0">
                <a:solidFill>
                  <a:srgbClr val="FFC000"/>
                </a:solidFill>
              </a:rPr>
              <a:t>__model</a:t>
            </a:r>
            <a:r>
              <a:rPr lang="en-US" dirty="0"/>
              <a:t>) attributes.</a:t>
            </a:r>
          </a:p>
          <a:p>
            <a:pPr lvl="1"/>
            <a:r>
              <a:rPr lang="en-US" dirty="0"/>
              <a:t>The </a:t>
            </a:r>
            <a:r>
              <a:rPr lang="en-US" dirty="0">
                <a:solidFill>
                  <a:srgbClr val="00B0F0"/>
                </a:solidFill>
              </a:rPr>
              <a:t>__</a:t>
            </a:r>
            <a:r>
              <a:rPr lang="en-US" dirty="0" err="1">
                <a:solidFill>
                  <a:srgbClr val="00B0F0"/>
                </a:solidFill>
              </a:rPr>
              <a:t>init</a:t>
            </a:r>
            <a:r>
              <a:rPr lang="en-US" dirty="0">
                <a:solidFill>
                  <a:srgbClr val="00B0F0"/>
                </a:solidFill>
              </a:rPr>
              <a:t>__() </a:t>
            </a:r>
            <a:r>
              <a:rPr lang="en-US" dirty="0"/>
              <a:t>method initializes the object's attributes, and the </a:t>
            </a:r>
            <a:r>
              <a:rPr lang="en-US" dirty="0" err="1">
                <a:solidFill>
                  <a:srgbClr val="00B0F0"/>
                </a:solidFill>
              </a:rPr>
              <a:t>display_info</a:t>
            </a:r>
            <a:r>
              <a:rPr lang="en-US" dirty="0">
                <a:solidFill>
                  <a:srgbClr val="00B0F0"/>
                </a:solidFill>
              </a:rPr>
              <a:t>() </a:t>
            </a:r>
            <a:r>
              <a:rPr lang="en-US" dirty="0"/>
              <a:t>method displays information about the car.</a:t>
            </a:r>
          </a:p>
          <a:p>
            <a:pPr lvl="1"/>
            <a:r>
              <a:rPr lang="en-US" dirty="0"/>
              <a:t>Access to the private attribute </a:t>
            </a:r>
            <a:r>
              <a:rPr lang="en-US" dirty="0">
                <a:solidFill>
                  <a:srgbClr val="FFC000"/>
                </a:solidFill>
              </a:rPr>
              <a:t>__model </a:t>
            </a:r>
            <a:r>
              <a:rPr lang="en-US" dirty="0"/>
              <a:t>is restricted outside the </a:t>
            </a:r>
            <a:r>
              <a:rPr lang="en-US" dirty="0">
                <a:solidFill>
                  <a:schemeClr val="accent5">
                    <a:lumMod val="60000"/>
                    <a:lumOff val="40000"/>
                  </a:schemeClr>
                </a:solidFill>
              </a:rPr>
              <a:t>class</a:t>
            </a:r>
            <a:r>
              <a:rPr lang="en-US" dirty="0"/>
              <a:t>, preventing direct modification or access.</a:t>
            </a:r>
          </a:p>
          <a:p>
            <a:pPr lvl="1"/>
            <a:r>
              <a:rPr lang="en-US" dirty="0"/>
              <a:t>Encapsulation helps maintain data integrity and prevents unintended modifications to the internal state of objects.</a:t>
            </a:r>
            <a:endParaRPr lang="ru-RU" dirty="0"/>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1157" y="751113"/>
            <a:ext cx="4899300" cy="57317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575385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2190" y="111557"/>
            <a:ext cx="10131425" cy="1456267"/>
          </a:xfrm>
        </p:spPr>
        <p:txBody>
          <a:bodyPr/>
          <a:lstStyle/>
          <a:p>
            <a:r>
              <a:rPr lang="en-US" b="1" dirty="0"/>
              <a:t>Inheritance</a:t>
            </a:r>
            <a:endParaRPr lang="ru-RU" dirty="0"/>
          </a:p>
        </p:txBody>
      </p:sp>
      <p:sp>
        <p:nvSpPr>
          <p:cNvPr id="3" name="Объект 2"/>
          <p:cNvSpPr>
            <a:spLocks noGrp="1"/>
          </p:cNvSpPr>
          <p:nvPr>
            <p:ph idx="1"/>
          </p:nvPr>
        </p:nvSpPr>
        <p:spPr>
          <a:xfrm>
            <a:off x="328490" y="1188883"/>
            <a:ext cx="4589421" cy="5107460"/>
          </a:xfrm>
        </p:spPr>
        <p:txBody>
          <a:bodyPr>
            <a:normAutofit fontScale="85000" lnSpcReduction="20000"/>
          </a:bodyPr>
          <a:lstStyle/>
          <a:p>
            <a:endParaRPr lang="en-US" dirty="0"/>
          </a:p>
          <a:p>
            <a:pPr lvl="1"/>
            <a:r>
              <a:rPr lang="en-US" dirty="0"/>
              <a:t>Inheritance is a fundamental concept in object-oriented programming that allows a class (subclass) to inherit properties and behaviors from another class (superclass).</a:t>
            </a:r>
          </a:p>
          <a:p>
            <a:pPr lvl="1"/>
            <a:r>
              <a:rPr lang="en-US" dirty="0"/>
              <a:t>In Python, </a:t>
            </a:r>
            <a:r>
              <a:rPr lang="en-US" dirty="0" err="1"/>
              <a:t>subclassing</a:t>
            </a:r>
            <a:r>
              <a:rPr lang="en-US" dirty="0"/>
              <a:t> and </a:t>
            </a:r>
            <a:r>
              <a:rPr lang="en-US" dirty="0" err="1"/>
              <a:t>superclasses</a:t>
            </a:r>
            <a:r>
              <a:rPr lang="en-US" dirty="0"/>
              <a:t> enable the implementation of inheritance, facilitating code reuse, and promoting a hierarchical structure of classes.</a:t>
            </a:r>
          </a:p>
          <a:p>
            <a:r>
              <a:rPr lang="en-US" b="1" dirty="0" err="1"/>
              <a:t>Subclassing</a:t>
            </a:r>
            <a:r>
              <a:rPr lang="en-US" b="1" dirty="0"/>
              <a:t>:</a:t>
            </a:r>
            <a:endParaRPr lang="en-US" dirty="0"/>
          </a:p>
          <a:p>
            <a:pPr lvl="1"/>
            <a:r>
              <a:rPr lang="en-US" dirty="0" err="1"/>
              <a:t>Subclassing</a:t>
            </a:r>
            <a:r>
              <a:rPr lang="en-US" dirty="0"/>
              <a:t> involves creating a new class (subclass) that inherits attributes and methods from an existing class (superclass).</a:t>
            </a:r>
          </a:p>
          <a:p>
            <a:pPr lvl="1"/>
            <a:r>
              <a:rPr lang="en-US" dirty="0"/>
              <a:t>The subclass can extend or modify the functionality of the superclass by adding new methods or overriding existing ones.</a:t>
            </a:r>
          </a:p>
          <a:p>
            <a:r>
              <a:rPr lang="en-US" b="1" dirty="0" err="1"/>
              <a:t>Superclasses</a:t>
            </a:r>
            <a:r>
              <a:rPr lang="en-US" b="1" dirty="0"/>
              <a:t>:</a:t>
            </a:r>
            <a:endParaRPr lang="en-US" dirty="0"/>
          </a:p>
          <a:p>
            <a:pPr lvl="1"/>
            <a:r>
              <a:rPr lang="en-US" dirty="0" err="1"/>
              <a:t>Superclasses</a:t>
            </a:r>
            <a:r>
              <a:rPr lang="en-US" dirty="0"/>
              <a:t> are the classes from which subclasses inherit properties and behaviors.</a:t>
            </a:r>
          </a:p>
          <a:p>
            <a:pPr lvl="1"/>
            <a:r>
              <a:rPr lang="en-US" dirty="0"/>
              <a:t>They serve as the blueprint or template for creating new subclasses with shared characteristics.</a:t>
            </a:r>
          </a:p>
          <a:p>
            <a:endParaRPr lang="ru-RU"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2028" y="528538"/>
            <a:ext cx="4376598" cy="5978036"/>
          </a:xfrm>
          <a:prstGeom prst="rect">
            <a:avLst/>
          </a:prstGeom>
          <a:ln>
            <a:noFill/>
          </a:ln>
          <a:effectLst>
            <a:outerShdw blurRad="190500" algn="tl" rotWithShape="0">
              <a:srgbClr val="000000">
                <a:alpha val="70000"/>
              </a:srgbClr>
            </a:outerShdw>
          </a:effectLst>
        </p:spPr>
      </p:pic>
      <p:sp>
        <p:nvSpPr>
          <p:cNvPr id="11" name="Объект 2"/>
          <p:cNvSpPr txBox="1">
            <a:spLocks/>
          </p:cNvSpPr>
          <p:nvPr/>
        </p:nvSpPr>
        <p:spPr>
          <a:xfrm>
            <a:off x="9605476" y="247136"/>
            <a:ext cx="2072999" cy="6540841"/>
          </a:xfrm>
          <a:prstGeom prst="rect">
            <a:avLst/>
          </a:prstGeom>
        </p:spPr>
        <p:txBody>
          <a:bodyPr vert="horz" lIns="91440" tIns="45720" rIns="91440" bIns="45720" rtlCol="0" anchor="ctr">
            <a:normAutofit fontScale="77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US" dirty="0" smtClean="0"/>
          </a:p>
          <a:p>
            <a:pPr marL="457200" lvl="1" indent="0">
              <a:buNone/>
            </a:pPr>
            <a:r>
              <a:rPr lang="en-US" dirty="0" smtClean="0"/>
              <a:t>Inheritance Explanation</a:t>
            </a:r>
            <a:r>
              <a:rPr lang="en-US" dirty="0"/>
              <a:t>:</a:t>
            </a:r>
          </a:p>
          <a:p>
            <a:pPr lvl="1"/>
            <a:r>
              <a:rPr lang="en-US" dirty="0"/>
              <a:t>In the example, we define a superclass Animal with a </a:t>
            </a:r>
            <a:r>
              <a:rPr lang="en-US" dirty="0">
                <a:solidFill>
                  <a:srgbClr val="00B0F0"/>
                </a:solidFill>
              </a:rPr>
              <a:t>speak() </a:t>
            </a:r>
            <a:r>
              <a:rPr lang="en-US" dirty="0"/>
              <a:t>method and subclasses </a:t>
            </a:r>
            <a:r>
              <a:rPr lang="en-US" dirty="0">
                <a:solidFill>
                  <a:srgbClr val="FFC000"/>
                </a:solidFill>
              </a:rPr>
              <a:t>Dog</a:t>
            </a:r>
            <a:r>
              <a:rPr lang="en-US" dirty="0"/>
              <a:t> and </a:t>
            </a:r>
            <a:r>
              <a:rPr lang="en-US" dirty="0">
                <a:solidFill>
                  <a:srgbClr val="FFC000"/>
                </a:solidFill>
              </a:rPr>
              <a:t>Cat</a:t>
            </a:r>
            <a:r>
              <a:rPr lang="en-US" dirty="0"/>
              <a:t> that inherit from </a:t>
            </a:r>
            <a:r>
              <a:rPr lang="en-US" dirty="0">
                <a:solidFill>
                  <a:srgbClr val="FFC000"/>
                </a:solidFill>
              </a:rPr>
              <a:t>Animal</a:t>
            </a:r>
            <a:r>
              <a:rPr lang="en-US" dirty="0"/>
              <a:t>.</a:t>
            </a:r>
          </a:p>
          <a:p>
            <a:pPr lvl="1"/>
            <a:r>
              <a:rPr lang="en-US" dirty="0"/>
              <a:t>The subclasses </a:t>
            </a:r>
            <a:r>
              <a:rPr lang="en-US" dirty="0">
                <a:solidFill>
                  <a:srgbClr val="FFC000"/>
                </a:solidFill>
              </a:rPr>
              <a:t>Dog</a:t>
            </a:r>
            <a:r>
              <a:rPr lang="en-US" dirty="0"/>
              <a:t> and </a:t>
            </a:r>
            <a:r>
              <a:rPr lang="en-US" dirty="0">
                <a:solidFill>
                  <a:srgbClr val="FFC000"/>
                </a:solidFill>
              </a:rPr>
              <a:t>Cat</a:t>
            </a:r>
            <a:r>
              <a:rPr lang="en-US" dirty="0"/>
              <a:t> extend the functionality of the </a:t>
            </a:r>
            <a:r>
              <a:rPr lang="en-US" dirty="0">
                <a:solidFill>
                  <a:srgbClr val="FFC000"/>
                </a:solidFill>
              </a:rPr>
              <a:t>Animal</a:t>
            </a:r>
            <a:r>
              <a:rPr lang="en-US" dirty="0"/>
              <a:t> superclass by adding new methods (</a:t>
            </a:r>
            <a:r>
              <a:rPr lang="en-US" dirty="0" err="1">
                <a:solidFill>
                  <a:srgbClr val="00B0F0"/>
                </a:solidFill>
              </a:rPr>
              <a:t>wag_tail</a:t>
            </a:r>
            <a:r>
              <a:rPr lang="en-US" dirty="0"/>
              <a:t>() and </a:t>
            </a:r>
            <a:r>
              <a:rPr lang="en-US" dirty="0">
                <a:solidFill>
                  <a:srgbClr val="00B0F0"/>
                </a:solidFill>
              </a:rPr>
              <a:t>purr</a:t>
            </a:r>
            <a:r>
              <a:rPr lang="en-US" dirty="0" smtClean="0">
                <a:solidFill>
                  <a:srgbClr val="00B0F0"/>
                </a:solidFill>
              </a:rPr>
              <a:t>()</a:t>
            </a:r>
            <a:r>
              <a:rPr lang="en-US" dirty="0" smtClean="0"/>
              <a:t>).</a:t>
            </a:r>
            <a:endParaRPr lang="en-US" dirty="0"/>
          </a:p>
          <a:p>
            <a:pPr lvl="1"/>
            <a:r>
              <a:rPr lang="en-US" dirty="0"/>
              <a:t>Instances of the subclasses (dog and cat) inherit the </a:t>
            </a:r>
            <a:r>
              <a:rPr lang="en-US" dirty="0">
                <a:solidFill>
                  <a:srgbClr val="00B0F0"/>
                </a:solidFill>
              </a:rPr>
              <a:t>speak() </a:t>
            </a:r>
            <a:r>
              <a:rPr lang="en-US" dirty="0"/>
              <a:t>method from the </a:t>
            </a:r>
            <a:r>
              <a:rPr lang="en-US" dirty="0">
                <a:solidFill>
                  <a:srgbClr val="FFC000"/>
                </a:solidFill>
              </a:rPr>
              <a:t>Animal</a:t>
            </a:r>
            <a:r>
              <a:rPr lang="en-US" dirty="0"/>
              <a:t> superclass, demonstrating the concept of inheritance in Python.</a:t>
            </a:r>
          </a:p>
          <a:p>
            <a:pPr lvl="1"/>
            <a:endParaRPr lang="ru-RU" dirty="0"/>
          </a:p>
        </p:txBody>
      </p:sp>
    </p:spTree>
    <p:extLst>
      <p:ext uri="{BB962C8B-B14F-4D97-AF65-F5344CB8AC3E}">
        <p14:creationId xmlns:p14="http://schemas.microsoft.com/office/powerpoint/2010/main" val="42336185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5076" y="127280"/>
            <a:ext cx="10131425" cy="1456267"/>
          </a:xfrm>
        </p:spPr>
        <p:txBody>
          <a:bodyPr/>
          <a:lstStyle/>
          <a:p>
            <a:r>
              <a:rPr lang="en-US" b="1" dirty="0"/>
              <a:t>Polymorphism</a:t>
            </a:r>
            <a:endParaRPr lang="ru-RU" dirty="0"/>
          </a:p>
        </p:txBody>
      </p:sp>
      <p:sp>
        <p:nvSpPr>
          <p:cNvPr id="3" name="Объект 2"/>
          <p:cNvSpPr>
            <a:spLocks noGrp="1"/>
          </p:cNvSpPr>
          <p:nvPr>
            <p:ph idx="1"/>
          </p:nvPr>
        </p:nvSpPr>
        <p:spPr>
          <a:xfrm>
            <a:off x="411440" y="1337733"/>
            <a:ext cx="4578177" cy="5334000"/>
          </a:xfrm>
        </p:spPr>
        <p:txBody>
          <a:bodyPr>
            <a:normAutofit fontScale="85000" lnSpcReduction="20000"/>
          </a:bodyPr>
          <a:lstStyle/>
          <a:p>
            <a:pPr lvl="1"/>
            <a:r>
              <a:rPr lang="en-US" dirty="0" smtClean="0"/>
              <a:t>Polymorphism </a:t>
            </a:r>
            <a:r>
              <a:rPr lang="en-US" dirty="0"/>
              <a:t>is a key concept in object-oriented programming that </a:t>
            </a:r>
            <a:r>
              <a:rPr lang="en-US" b="1" dirty="0">
                <a:solidFill>
                  <a:srgbClr val="92D050"/>
                </a:solidFill>
              </a:rPr>
              <a:t>allows objects of different classes to be treated as objects of a common superclass.</a:t>
            </a:r>
          </a:p>
          <a:p>
            <a:pPr lvl="1"/>
            <a:r>
              <a:rPr lang="en-US" dirty="0"/>
              <a:t>In Python, polymorphism is achieved through method overriding and method overloading, which enable objects to exhibit different behaviors based on their specific implementations.</a:t>
            </a:r>
          </a:p>
          <a:p>
            <a:r>
              <a:rPr lang="en-US" b="1" dirty="0"/>
              <a:t>Method Overriding:</a:t>
            </a:r>
            <a:endParaRPr lang="en-US" dirty="0"/>
          </a:p>
          <a:p>
            <a:pPr lvl="1"/>
            <a:r>
              <a:rPr lang="en-US" dirty="0"/>
              <a:t>Method overriding occurs when a subclass provides a specific implementation of a method that is already defined in its superclass.</a:t>
            </a:r>
          </a:p>
          <a:p>
            <a:pPr lvl="1"/>
            <a:r>
              <a:rPr lang="en-US" dirty="0"/>
              <a:t>The overridden method in the subclass is invoked instead of the superclass method when called on objects of the subclass.</a:t>
            </a:r>
          </a:p>
          <a:p>
            <a:r>
              <a:rPr lang="en-US" b="1" dirty="0"/>
              <a:t>Method Overloading:</a:t>
            </a:r>
            <a:endParaRPr lang="en-US" dirty="0"/>
          </a:p>
          <a:p>
            <a:pPr lvl="1"/>
            <a:r>
              <a:rPr lang="en-US" dirty="0"/>
              <a:t>Method overloading allows multiple methods with the same name but different parameters or argument types to coexist within a class.</a:t>
            </a:r>
          </a:p>
          <a:p>
            <a:pPr lvl="1"/>
            <a:r>
              <a:rPr lang="en-US" dirty="0"/>
              <a:t>Python does not natively support method overloading, but it can be achieved using default parameter values or variable-length argument lists.</a:t>
            </a:r>
          </a:p>
          <a:p>
            <a:endParaRPr lang="ru-RU"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3013" y="580803"/>
            <a:ext cx="4790126" cy="5913736"/>
          </a:xfrm>
          <a:prstGeom prst="rect">
            <a:avLst/>
          </a:prstGeom>
          <a:ln>
            <a:noFill/>
          </a:ln>
          <a:effectLst>
            <a:outerShdw blurRad="190500" algn="tl" rotWithShape="0">
              <a:srgbClr val="000000">
                <a:alpha val="70000"/>
              </a:srgbClr>
            </a:outerShdw>
          </a:effectLst>
        </p:spPr>
      </p:pic>
      <p:sp>
        <p:nvSpPr>
          <p:cNvPr id="6" name="Объект 2"/>
          <p:cNvSpPr txBox="1">
            <a:spLocks/>
          </p:cNvSpPr>
          <p:nvPr/>
        </p:nvSpPr>
        <p:spPr>
          <a:xfrm>
            <a:off x="9790412" y="493672"/>
            <a:ext cx="2157078" cy="6087998"/>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457200" lvl="1" indent="0">
              <a:buNone/>
            </a:pPr>
            <a:r>
              <a:rPr lang="en-US" dirty="0"/>
              <a:t>Polymorphism Explanation:</a:t>
            </a:r>
          </a:p>
          <a:p>
            <a:pPr lvl="1"/>
            <a:r>
              <a:rPr lang="en-US" dirty="0"/>
              <a:t>In the first example, method overriding is demonstrated by defining a superclass </a:t>
            </a:r>
            <a:r>
              <a:rPr lang="en-US" dirty="0">
                <a:solidFill>
                  <a:srgbClr val="FFC000"/>
                </a:solidFill>
              </a:rPr>
              <a:t>Animal </a:t>
            </a:r>
            <a:r>
              <a:rPr lang="en-US" dirty="0"/>
              <a:t>with a </a:t>
            </a:r>
            <a:r>
              <a:rPr lang="en-US" dirty="0">
                <a:solidFill>
                  <a:srgbClr val="00B0F0"/>
                </a:solidFill>
              </a:rPr>
              <a:t>speak() </a:t>
            </a:r>
            <a:r>
              <a:rPr lang="en-US" dirty="0"/>
              <a:t>method and subclasses </a:t>
            </a:r>
            <a:r>
              <a:rPr lang="en-US" dirty="0">
                <a:solidFill>
                  <a:srgbClr val="FFC000"/>
                </a:solidFill>
              </a:rPr>
              <a:t>Dog</a:t>
            </a:r>
            <a:r>
              <a:rPr lang="en-US" dirty="0"/>
              <a:t> and </a:t>
            </a:r>
            <a:r>
              <a:rPr lang="en-US" dirty="0">
                <a:solidFill>
                  <a:srgbClr val="FFC000"/>
                </a:solidFill>
              </a:rPr>
              <a:t>Cat</a:t>
            </a:r>
            <a:r>
              <a:rPr lang="en-US" dirty="0"/>
              <a:t> that override the </a:t>
            </a:r>
            <a:r>
              <a:rPr lang="en-US" dirty="0">
                <a:solidFill>
                  <a:srgbClr val="00B0F0"/>
                </a:solidFill>
              </a:rPr>
              <a:t>speak() </a:t>
            </a:r>
            <a:r>
              <a:rPr lang="en-US" dirty="0"/>
              <a:t>method with their specific </a:t>
            </a:r>
            <a:r>
              <a:rPr lang="en-US" dirty="0" smtClean="0"/>
              <a:t>implementations</a:t>
            </a:r>
            <a:endParaRPr lang="en-US" dirty="0"/>
          </a:p>
          <a:p>
            <a:pPr lvl="1"/>
            <a:r>
              <a:rPr lang="en-US" dirty="0"/>
              <a:t>In the second example, method overloading is simulated by defining multiple functions with the same name </a:t>
            </a:r>
            <a:r>
              <a:rPr lang="en-US" dirty="0">
                <a:solidFill>
                  <a:srgbClr val="00B0F0"/>
                </a:solidFill>
              </a:rPr>
              <a:t>add() </a:t>
            </a:r>
            <a:r>
              <a:rPr lang="en-US" dirty="0"/>
              <a:t>but different numbers of </a:t>
            </a:r>
            <a:r>
              <a:rPr lang="en-US" dirty="0" smtClean="0"/>
              <a:t>parameters</a:t>
            </a:r>
            <a:endParaRPr lang="ru-RU" dirty="0"/>
          </a:p>
        </p:txBody>
      </p:sp>
    </p:spTree>
    <p:extLst>
      <p:ext uri="{BB962C8B-B14F-4D97-AF65-F5344CB8AC3E}">
        <p14:creationId xmlns:p14="http://schemas.microsoft.com/office/powerpoint/2010/main" val="1112070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5801" y="288324"/>
            <a:ext cx="10131425" cy="1456267"/>
          </a:xfrm>
        </p:spPr>
        <p:txBody>
          <a:bodyPr>
            <a:normAutofit/>
          </a:bodyPr>
          <a:lstStyle/>
          <a:p>
            <a:r>
              <a:rPr lang="en-US" b="1" dirty="0" smtClean="0"/>
              <a:t>Abstraction</a:t>
            </a:r>
            <a:endParaRPr lang="ru-RU" dirty="0"/>
          </a:p>
        </p:txBody>
      </p:sp>
      <p:sp>
        <p:nvSpPr>
          <p:cNvPr id="3" name="Объект 2"/>
          <p:cNvSpPr>
            <a:spLocks noGrp="1"/>
          </p:cNvSpPr>
          <p:nvPr>
            <p:ph idx="1"/>
          </p:nvPr>
        </p:nvSpPr>
        <p:spPr>
          <a:xfrm>
            <a:off x="5972433" y="1744591"/>
            <a:ext cx="5461686" cy="4392599"/>
          </a:xfrm>
        </p:spPr>
        <p:txBody>
          <a:bodyPr>
            <a:normAutofit/>
          </a:bodyPr>
          <a:lstStyle/>
          <a:p>
            <a:r>
              <a:rPr lang="en-US" dirty="0"/>
              <a:t>Abstraction is a key concept in object-oriented programming that allows us to hide complex implementation details behind a simplified interface.</a:t>
            </a:r>
          </a:p>
          <a:p>
            <a:r>
              <a:rPr lang="en-US" dirty="0"/>
              <a:t>In this example, we define an abstract base class Shape representing geometric shapes and an abstract method area() to calculate the area of a shape.</a:t>
            </a:r>
          </a:p>
          <a:p>
            <a:r>
              <a:rPr lang="en-US" dirty="0"/>
              <a:t>We then define concrete subclasses Circle and Rectangle that inherit from Shape and provide implementations for the area() method.</a:t>
            </a:r>
          </a:p>
          <a:p>
            <a:r>
              <a:rPr lang="en-US" dirty="0"/>
              <a:t>Finally, we demonstrate abstraction by creating instances of Circle and Rectangle objects and calculating their areas using the </a:t>
            </a:r>
            <a:r>
              <a:rPr lang="en-US" dirty="0" err="1"/>
              <a:t>calculate_area</a:t>
            </a:r>
            <a:r>
              <a:rPr lang="en-US" dirty="0"/>
              <a:t>() function without needing to know the specific implementation details of each shape.</a:t>
            </a:r>
            <a:endParaRPr lang="ru-RU"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1" y="1894704"/>
            <a:ext cx="5124427" cy="431021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178930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Conclusion</a:t>
            </a:r>
            <a:endParaRPr lang="ru-RU" dirty="0"/>
          </a:p>
        </p:txBody>
      </p:sp>
      <p:sp>
        <p:nvSpPr>
          <p:cNvPr id="3" name="Объект 2"/>
          <p:cNvSpPr>
            <a:spLocks noGrp="1"/>
          </p:cNvSpPr>
          <p:nvPr>
            <p:ph idx="1"/>
          </p:nvPr>
        </p:nvSpPr>
        <p:spPr>
          <a:xfrm>
            <a:off x="685801" y="1911408"/>
            <a:ext cx="5393723" cy="4168117"/>
          </a:xfrm>
        </p:spPr>
        <p:txBody>
          <a:bodyPr>
            <a:normAutofit/>
          </a:bodyPr>
          <a:lstStyle/>
          <a:p>
            <a:r>
              <a:rPr lang="en-US" dirty="0"/>
              <a:t>Throughout this presentation, we've explored the fundamental concepts and features of Python programming, ranging from data types and functions to object-oriented programming principles.</a:t>
            </a:r>
          </a:p>
          <a:p>
            <a:r>
              <a:rPr lang="en-US" dirty="0"/>
              <a:t>Python's versatility, simplicity, and extensive ecosystem of libraries and frameworks make it a popular choice for a wide range of applications, including web development, data analysis, machine learning, and more.</a:t>
            </a:r>
          </a:p>
          <a:p>
            <a:r>
              <a:rPr lang="en-US" dirty="0" smtClean="0"/>
              <a:t>Whether </a:t>
            </a:r>
            <a:r>
              <a:rPr lang="en-US" dirty="0"/>
              <a:t>you're a beginner embarking on your coding journey or a seasoned professional seeking to expand your expertise, Python offers endless opportunities for learning, growth, and creativity.</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534" y="1212774"/>
            <a:ext cx="4508025" cy="47177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421847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History and evolution</a:t>
            </a:r>
            <a:endParaRPr lang="ru-RU" b="1" dirty="0"/>
          </a:p>
        </p:txBody>
      </p:sp>
      <p:sp>
        <p:nvSpPr>
          <p:cNvPr id="3" name="Объект 2"/>
          <p:cNvSpPr>
            <a:spLocks noGrp="1"/>
          </p:cNvSpPr>
          <p:nvPr>
            <p:ph idx="1"/>
          </p:nvPr>
        </p:nvSpPr>
        <p:spPr>
          <a:xfrm>
            <a:off x="685802" y="2142067"/>
            <a:ext cx="5542004" cy="3649133"/>
          </a:xfrm>
        </p:spPr>
        <p:txBody>
          <a:bodyPr>
            <a:normAutofit/>
          </a:bodyPr>
          <a:lstStyle/>
          <a:p>
            <a:r>
              <a:rPr lang="en-US" dirty="0"/>
              <a:t>Python's journey began in the late 1980s when Guido van Rossum, a Dutch programmer, set out to create a language that emphasized simplicity and readability.</a:t>
            </a:r>
          </a:p>
          <a:p>
            <a:r>
              <a:rPr lang="en-US" dirty="0"/>
              <a:t>The first version of Python, Python 0.9.0, was released in February 1991, laying the foundation for what would become one of the most popular programming languages worldwide.</a:t>
            </a:r>
          </a:p>
          <a:p>
            <a:r>
              <a:rPr lang="en-US" dirty="0"/>
              <a:t>Python 2.x series, introduced in 2000, brought significant improvements and enhancements to the language, solidifying its position in the programming community</a:t>
            </a:r>
            <a:r>
              <a:rPr lang="en-US" dirty="0" smtClean="0"/>
              <a:t>.</a:t>
            </a:r>
            <a:endParaRPr lang="en-US"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132" y="3674535"/>
            <a:ext cx="3373433" cy="2826750"/>
          </a:xfrm>
          <a:prstGeom prst="rect">
            <a:avLst/>
          </a:prstGeom>
          <a:ln>
            <a:noFill/>
          </a:ln>
          <a:effectLst>
            <a:outerShdw blurRad="190500" algn="tl" rotWithShape="0">
              <a:srgbClr val="000000">
                <a:alpha val="70000"/>
              </a:srgbClr>
            </a:outerShdw>
          </a:effectLst>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132" y="758554"/>
            <a:ext cx="3460330" cy="27670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664979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Python today</a:t>
            </a:r>
            <a:r>
              <a:rPr lang="ru-RU" dirty="0" smtClean="0"/>
              <a:t> (3</a:t>
            </a:r>
            <a:r>
              <a:rPr lang="en-US" dirty="0" smtClean="0"/>
              <a:t>.12 at the moment</a:t>
            </a:r>
            <a:r>
              <a:rPr lang="ru-RU" dirty="0" smtClean="0"/>
              <a:t>)</a:t>
            </a:r>
            <a:endParaRPr lang="ru-RU" dirty="0"/>
          </a:p>
        </p:txBody>
      </p:sp>
      <p:sp>
        <p:nvSpPr>
          <p:cNvPr id="3" name="Объект 2"/>
          <p:cNvSpPr>
            <a:spLocks noGrp="1"/>
          </p:cNvSpPr>
          <p:nvPr>
            <p:ph idx="1"/>
          </p:nvPr>
        </p:nvSpPr>
        <p:spPr>
          <a:xfrm>
            <a:off x="685801" y="1878456"/>
            <a:ext cx="5698523" cy="4538819"/>
          </a:xfrm>
        </p:spPr>
        <p:txBody>
          <a:bodyPr>
            <a:normAutofit/>
          </a:bodyPr>
          <a:lstStyle/>
          <a:p>
            <a:r>
              <a:rPr lang="en-US" dirty="0"/>
              <a:t>In 2008, Python 3.0, also known as "Python 3000" or "Py3k," was released, marking a major milestone in Python's evolution. While backward incompatible, Python 3.x aimed to address inconsistencies and modernize the language.</a:t>
            </a:r>
          </a:p>
          <a:p>
            <a:r>
              <a:rPr lang="en-US" dirty="0"/>
              <a:t>Since then, Python has continued to evolve, with regular releases introducing new features, optimizations, and enhancements to meet the changing needs of developers and industry trends.</a:t>
            </a:r>
          </a:p>
          <a:p>
            <a:r>
              <a:rPr lang="en-US" dirty="0"/>
              <a:t>Today, Python stands as a testament to the power of community-driven development, with a global network of contributors, enthusiasts, and users shaping its ongoing evolution and impact on the world of technology</a:t>
            </a:r>
            <a:r>
              <a:rPr lang="en-US" dirty="0" smtClean="0"/>
              <a:t>.</a:t>
            </a:r>
            <a:endParaRPr lang="en-US"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8266" y="2065867"/>
            <a:ext cx="4927052" cy="276606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497068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Popularity and use cases</a:t>
            </a:r>
            <a:endParaRPr lang="ru-RU" b="1" dirty="0"/>
          </a:p>
        </p:txBody>
      </p:sp>
      <p:sp>
        <p:nvSpPr>
          <p:cNvPr id="3" name="Объект 2"/>
          <p:cNvSpPr>
            <a:spLocks noGrp="1"/>
          </p:cNvSpPr>
          <p:nvPr>
            <p:ph idx="1"/>
          </p:nvPr>
        </p:nvSpPr>
        <p:spPr>
          <a:xfrm>
            <a:off x="6036354" y="1977310"/>
            <a:ext cx="5281665" cy="4612694"/>
          </a:xfrm>
        </p:spPr>
        <p:txBody>
          <a:bodyPr>
            <a:normAutofit/>
          </a:bodyPr>
          <a:lstStyle/>
          <a:p>
            <a:r>
              <a:rPr lang="en-US" dirty="0" smtClean="0"/>
              <a:t>Example </a:t>
            </a:r>
            <a:r>
              <a:rPr lang="en-US" dirty="0"/>
              <a:t>1 demonstrates Python's popularity in web development with Django, a high-level Python web framework. The code snippet shows a basic view function that renders an HTML template.</a:t>
            </a:r>
          </a:p>
          <a:p>
            <a:r>
              <a:rPr lang="en-US" dirty="0"/>
              <a:t>Example 2 showcases Python's use in data analysis with Pandas, a powerful data manipulation library. The code loads data from a CSV file and displays the first few rows of the dataset.</a:t>
            </a:r>
          </a:p>
          <a:p>
            <a:r>
              <a:rPr lang="en-US" dirty="0"/>
              <a:t>Example 3 illustrates Python's role in artificial intelligence and machine learning with TensorFlow, a popular machine learning framework. The code snippet defines a simple neural network model using TensorFlow's Keras API.</a:t>
            </a:r>
          </a:p>
          <a:p>
            <a:endParaRPr lang="ru-RU"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298" y="2181197"/>
            <a:ext cx="5177559" cy="40115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850153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Why Python is a popular language for beginners and professionals alike</a:t>
            </a:r>
            <a:endParaRPr lang="ru-RU" b="1" dirty="0"/>
          </a:p>
        </p:txBody>
      </p:sp>
      <p:sp>
        <p:nvSpPr>
          <p:cNvPr id="3" name="Объект 2"/>
          <p:cNvSpPr>
            <a:spLocks noGrp="1"/>
          </p:cNvSpPr>
          <p:nvPr>
            <p:ph idx="1"/>
          </p:nvPr>
        </p:nvSpPr>
        <p:spPr>
          <a:xfrm>
            <a:off x="685801" y="2389202"/>
            <a:ext cx="4973594" cy="3649133"/>
          </a:xfrm>
        </p:spPr>
        <p:txBody>
          <a:bodyPr/>
          <a:lstStyle/>
          <a:p>
            <a:r>
              <a:rPr lang="en-US" b="1" dirty="0"/>
              <a:t>Clear and Readable Syntax:</a:t>
            </a:r>
            <a:r>
              <a:rPr lang="en-US" dirty="0"/>
              <a:t> Python's syntax is designed to be intuitive and easy to understand, allowing beginners to grasp programming concepts quickly without sacrificing readability for professionals working on large-scale projects.</a:t>
            </a:r>
          </a:p>
          <a:p>
            <a:r>
              <a:rPr lang="en-US" b="1" dirty="0"/>
              <a:t>Extensive Standard Library:</a:t>
            </a:r>
            <a:r>
              <a:rPr lang="en-US" dirty="0"/>
              <a:t> Python comes with a vast standard library that provides ready-to-use modules and packages for various tasks, reducing development time and effort for both beginners and professionals.</a:t>
            </a:r>
          </a:p>
          <a:p>
            <a:endParaRPr lang="ru-RU" dirty="0"/>
          </a:p>
        </p:txBody>
      </p:sp>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l="2356" t="1348" r="3266"/>
          <a:stretch/>
        </p:blipFill>
        <p:spPr>
          <a:xfrm>
            <a:off x="6285470" y="2166551"/>
            <a:ext cx="5280454" cy="2174789"/>
          </a:xfrm>
          <a:prstGeom prst="rect">
            <a:avLst/>
          </a:prstGeom>
          <a:ln>
            <a:noFill/>
          </a:ln>
          <a:effectLst>
            <a:outerShdw blurRad="190500" algn="tl" rotWithShape="0">
              <a:srgbClr val="000000">
                <a:alpha val="70000"/>
              </a:srgbClr>
            </a:outerShdw>
          </a:effectLst>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5156" y="4492374"/>
            <a:ext cx="3822359" cy="21514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38757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Why Python is a popular language</a:t>
            </a:r>
            <a:endParaRPr lang="ru-RU" dirty="0"/>
          </a:p>
        </p:txBody>
      </p:sp>
      <p:sp>
        <p:nvSpPr>
          <p:cNvPr id="3" name="Объект 2"/>
          <p:cNvSpPr>
            <a:spLocks noGrp="1"/>
          </p:cNvSpPr>
          <p:nvPr>
            <p:ph idx="1"/>
          </p:nvPr>
        </p:nvSpPr>
        <p:spPr>
          <a:xfrm>
            <a:off x="6030097" y="2142067"/>
            <a:ext cx="4787129" cy="4563533"/>
          </a:xfrm>
        </p:spPr>
        <p:txBody>
          <a:bodyPr>
            <a:normAutofit fontScale="92500" lnSpcReduction="10000"/>
          </a:bodyPr>
          <a:lstStyle/>
          <a:p>
            <a:r>
              <a:rPr lang="en-US" b="1" dirty="0"/>
              <a:t>Abundance of Third-party Libraries:</a:t>
            </a:r>
            <a:r>
              <a:rPr lang="en-US" dirty="0"/>
              <a:t> </a:t>
            </a:r>
            <a:r>
              <a:rPr lang="en-US" dirty="0" smtClean="0"/>
              <a:t/>
            </a:r>
            <a:br>
              <a:rPr lang="en-US" dirty="0" smtClean="0"/>
            </a:br>
            <a:r>
              <a:rPr lang="en-US" dirty="0" smtClean="0"/>
              <a:t>Python </a:t>
            </a:r>
            <a:r>
              <a:rPr lang="en-US" dirty="0"/>
              <a:t>boasts a rich ecosystem of third-party libraries and frameworks tailored to different domains, such as web development, data science, machine learning, and more, empowering professionals to tackle diverse challenges efficiently.</a:t>
            </a:r>
          </a:p>
          <a:p>
            <a:r>
              <a:rPr lang="en-US" b="1" dirty="0"/>
              <a:t>Community Support and Documentation:</a:t>
            </a:r>
            <a:r>
              <a:rPr lang="en-US" dirty="0"/>
              <a:t> Python has a thriving community of developers, educators, and enthusiasts who actively contribute to its development, provide assistance through forums and communities, and maintain extensive documentation, ensuring beginners and professionals have access to resources and support at every stage of their journey</a:t>
            </a:r>
            <a:r>
              <a:rPr lang="en-US" dirty="0" smtClean="0"/>
              <a:t>.</a:t>
            </a:r>
            <a:r>
              <a:rPr lang="en-US" dirty="0"/>
              <a:t/>
            </a:r>
            <a:br>
              <a:rPr lang="en-US" dirty="0"/>
            </a:br>
            <a:endParaRPr lang="ru-RU"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867" y="2364490"/>
            <a:ext cx="4771599" cy="368208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0966510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Why Python is a popular language</a:t>
            </a:r>
            <a:endParaRPr lang="ru-RU" dirty="0"/>
          </a:p>
        </p:txBody>
      </p:sp>
      <p:sp>
        <p:nvSpPr>
          <p:cNvPr id="3" name="Объект 2"/>
          <p:cNvSpPr>
            <a:spLocks noGrp="1"/>
          </p:cNvSpPr>
          <p:nvPr>
            <p:ph idx="1"/>
          </p:nvPr>
        </p:nvSpPr>
        <p:spPr>
          <a:xfrm>
            <a:off x="418542" y="2014779"/>
            <a:ext cx="5434913" cy="4580009"/>
          </a:xfrm>
        </p:spPr>
        <p:txBody>
          <a:bodyPr>
            <a:normAutofit/>
          </a:bodyPr>
          <a:lstStyle/>
          <a:p>
            <a:r>
              <a:rPr lang="en-US" b="1" dirty="0"/>
              <a:t>Cross-platform Compatibility:</a:t>
            </a:r>
            <a:r>
              <a:rPr lang="en-US" dirty="0"/>
              <a:t> Python's cross-platform compatibility allows developers to write code once and run it on multiple platforms, including Windows, macOS, and Linux, enhancing productivity and flexibility for professionals working in heterogeneous environments.</a:t>
            </a:r>
          </a:p>
          <a:p>
            <a:r>
              <a:rPr lang="en-US" b="1" dirty="0"/>
              <a:t>Scalability and Performance:</a:t>
            </a:r>
            <a:r>
              <a:rPr lang="en-US" dirty="0"/>
              <a:t> Python's scalability and performance have improved significantly over the years, thanks to optimizations and enhancements in the language and its implementations, making it suitable for building scalable and high-performance applications for professionals tackling complex problems.</a:t>
            </a:r>
          </a:p>
          <a:p>
            <a:endParaRPr lang="ru-RU" dirty="0"/>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6702" y="2299857"/>
            <a:ext cx="5024266" cy="1835034"/>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341" y="3602125"/>
            <a:ext cx="1427978" cy="878756"/>
          </a:xfrm>
          <a:prstGeom prst="rect">
            <a:avLst/>
          </a:prstGeom>
        </p:spPr>
      </p:pic>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6702" y="4711227"/>
            <a:ext cx="5024266" cy="164957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5049697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Небеса">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docProps/app.xml><?xml version="1.0" encoding="utf-8"?>
<Properties xmlns="http://schemas.openxmlformats.org/officeDocument/2006/extended-properties" xmlns:vt="http://schemas.openxmlformats.org/officeDocument/2006/docPropsVTypes">
  <Template>Небесная</Template>
  <TotalTime>664</TotalTime>
  <Words>2587</Words>
  <Application>Microsoft Office PowerPoint</Application>
  <PresentationFormat>Широкоэкранный</PresentationFormat>
  <Paragraphs>175</Paragraphs>
  <Slides>34</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34</vt:i4>
      </vt:variant>
    </vt:vector>
  </HeadingPairs>
  <TitlesOfParts>
    <vt:vector size="38" baseType="lpstr">
      <vt:lpstr>Arial</vt:lpstr>
      <vt:lpstr>Calibri</vt:lpstr>
      <vt:lpstr>Calibri Light</vt:lpstr>
      <vt:lpstr>Небеса</vt:lpstr>
      <vt:lpstr>Introduction to Python Programming</vt:lpstr>
      <vt:lpstr>Introduction</vt:lpstr>
      <vt:lpstr>Brief overview of Python</vt:lpstr>
      <vt:lpstr>History and evolution</vt:lpstr>
      <vt:lpstr>Python today (3.12 at the moment)</vt:lpstr>
      <vt:lpstr>Popularity and use cases</vt:lpstr>
      <vt:lpstr>Why Python is a popular language for beginners and professionals alike</vt:lpstr>
      <vt:lpstr>Why Python is a popular language</vt:lpstr>
      <vt:lpstr>Why Python is a popular language</vt:lpstr>
      <vt:lpstr>Why do I use python and what for</vt:lpstr>
      <vt:lpstr>web backend</vt:lpstr>
      <vt:lpstr>programming telegram bots</vt:lpstr>
      <vt:lpstr>Simple commands and parsing</vt:lpstr>
      <vt:lpstr>Introduction to Python data types, methods, functions, loops, and Object-Oriented Programming (OOP)</vt:lpstr>
      <vt:lpstr>Python Data Types</vt:lpstr>
      <vt:lpstr>Methods and Functions</vt:lpstr>
      <vt:lpstr>Difference between methods and functions</vt:lpstr>
      <vt:lpstr>Difference between methods and functions</vt:lpstr>
      <vt:lpstr>Explanation of built-in methods and functions in Python</vt:lpstr>
      <vt:lpstr>Explanation of built-in methods and functions in Python</vt:lpstr>
      <vt:lpstr>How to define and use custom functions</vt:lpstr>
      <vt:lpstr>Let's explore the steps to define and use custom functions in Python:</vt:lpstr>
      <vt:lpstr>Explanation:</vt:lpstr>
      <vt:lpstr>Examples demonstrating methods and functions</vt:lpstr>
      <vt:lpstr>Custom Functions:</vt:lpstr>
      <vt:lpstr>Loops and Control Structures</vt:lpstr>
      <vt:lpstr>Introduction to loops (for, while) and conditional statements (if, elif, else)</vt:lpstr>
      <vt:lpstr>Object-Oriented Programming (OOP)</vt:lpstr>
      <vt:lpstr>Explanation of how OOP is implemented in Python</vt:lpstr>
      <vt:lpstr>Encapsulation</vt:lpstr>
      <vt:lpstr>Inheritance</vt:lpstr>
      <vt:lpstr>Polymorphism</vt:lpstr>
      <vt:lpstr>Abstraction</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 Programming</dc:title>
  <dc:creator>Учетная запись Майкрософт</dc:creator>
  <cp:lastModifiedBy>Учетная запись Майкрософт</cp:lastModifiedBy>
  <cp:revision>40</cp:revision>
  <dcterms:created xsi:type="dcterms:W3CDTF">2024-03-28T20:20:54Z</dcterms:created>
  <dcterms:modified xsi:type="dcterms:W3CDTF">2024-04-10T01:36:39Z</dcterms:modified>
</cp:coreProperties>
</file>